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0"/>
  </p:notesMasterIdLst>
  <p:sldIdLst>
    <p:sldId id="2311" r:id="rId2"/>
    <p:sldId id="2377" r:id="rId3"/>
    <p:sldId id="2378" r:id="rId4"/>
    <p:sldId id="2391" r:id="rId5"/>
    <p:sldId id="2380" r:id="rId6"/>
    <p:sldId id="2316" r:id="rId7"/>
    <p:sldId id="259" r:id="rId8"/>
    <p:sldId id="2372" r:id="rId9"/>
    <p:sldId id="2318" r:id="rId10"/>
    <p:sldId id="2321" r:id="rId11"/>
    <p:sldId id="2322" r:id="rId12"/>
    <p:sldId id="2323" r:id="rId13"/>
    <p:sldId id="2325" r:id="rId14"/>
    <p:sldId id="2326" r:id="rId15"/>
    <p:sldId id="2327" r:id="rId16"/>
    <p:sldId id="2381" r:id="rId17"/>
    <p:sldId id="2328" r:id="rId18"/>
    <p:sldId id="2382" r:id="rId19"/>
    <p:sldId id="2363" r:id="rId20"/>
    <p:sldId id="2383" r:id="rId21"/>
    <p:sldId id="2384" r:id="rId22"/>
    <p:sldId id="2385" r:id="rId23"/>
    <p:sldId id="2386" r:id="rId24"/>
    <p:sldId id="2387" r:id="rId25"/>
    <p:sldId id="2388" r:id="rId26"/>
    <p:sldId id="2394" r:id="rId27"/>
    <p:sldId id="766" r:id="rId28"/>
    <p:sldId id="767" r:id="rId29"/>
    <p:sldId id="768" r:id="rId30"/>
    <p:sldId id="770" r:id="rId31"/>
    <p:sldId id="771" r:id="rId32"/>
    <p:sldId id="772" r:id="rId33"/>
    <p:sldId id="2389" r:id="rId34"/>
    <p:sldId id="774" r:id="rId35"/>
    <p:sldId id="2330" r:id="rId36"/>
    <p:sldId id="2331" r:id="rId37"/>
    <p:sldId id="2364" r:id="rId38"/>
    <p:sldId id="2332" r:id="rId39"/>
  </p:sldIdLst>
  <p:sldSz cx="12192000" cy="6858000"/>
  <p:notesSz cx="6858000" cy="9144000"/>
  <p:embeddedFontLst>
    <p:embeddedFont>
      <p:font typeface="Fira Sans Extra Condensed" panose="020B0503050000020004" pitchFamily="34" charset="0"/>
      <p:regular r:id="rId41"/>
      <p:bold r:id="rId42"/>
      <p:italic r:id="rId43"/>
      <p:boldItalic r:id="rId44"/>
    </p:embeddedFont>
    <p:embeddedFont>
      <p:font typeface="Roboto" panose="02000000000000000000" pitchFamily="2"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653" autoAdjust="0"/>
    <p:restoredTop sz="85000"/>
  </p:normalViewPr>
  <p:slideViewPr>
    <p:cSldViewPr snapToGrid="0">
      <p:cViewPr varScale="1">
        <p:scale>
          <a:sx n="70" d="100"/>
          <a:sy n="70" d="100"/>
        </p:scale>
        <p:origin x="677" y="-10"/>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2022</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7.8955586048294654E-2"/>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0DD2-411B-9EBE-63F9243C0B50}"/>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0DD2-411B-9EBE-63F9243C0B50}"/>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0DD2-411B-9EBE-63F9243C0B50}"/>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0DD2-411B-9EBE-63F9243C0B50}"/>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0DD2-411B-9EBE-63F9243C0B50}"/>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0DD2-411B-9EBE-63F9243C0B50}"/>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F39D757B-BED7-4558-A945-D74E5240257F}"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7EF59B50-8E3A-4762-BB70-A4D9E0F6774F}"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DD2-411B-9EBE-63F9243C0B50}"/>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Sheet1!$C$4:$C$9</c:f>
              <c:numCache>
                <c:formatCode>0%</c:formatCode>
                <c:ptCount val="6"/>
                <c:pt idx="0" formatCode="0.00%">
                  <c:v>0.51900000000000002</c:v>
                </c:pt>
                <c:pt idx="1">
                  <c:v>0.05</c:v>
                </c:pt>
                <c:pt idx="2" formatCode="0.00%">
                  <c:v>0.20799999999999999</c:v>
                </c:pt>
                <c:pt idx="3" formatCode="0.00%">
                  <c:v>3.6999999999999998E-2</c:v>
                </c:pt>
                <c:pt idx="4" formatCode="0.00%">
                  <c:v>0.13900000000000001</c:v>
                </c:pt>
                <c:pt idx="5" formatCode="0.00%">
                  <c:v>4.7E-2</c:v>
                </c:pt>
              </c:numCache>
            </c:numRef>
          </c:val>
          <c:extLst>
            <c:ext xmlns:c16="http://schemas.microsoft.com/office/drawing/2014/chart" uri="{C3380CC4-5D6E-409C-BE32-E72D297353CC}">
              <c16:uniqueId val="{0000000C-0DD2-411B-9EBE-63F9243C0B50}"/>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2023</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23621093595988"/>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84D9-4F2E-A37F-7F0F88115BCE}"/>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84D9-4F2E-A37F-7F0F88115BCE}"/>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84D9-4F2E-A37F-7F0F88115BCE}"/>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84D9-4F2E-A37F-7F0F88115BCE}"/>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84D9-4F2E-A37F-7F0F88115BCE}"/>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84D9-4F2E-A37F-7F0F88115BCE}"/>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3AC5794D-16A5-46DE-B137-77DF3ED3FA16}"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07BA895A-33C6-4FBC-803A-EA717F8BC4FA}"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4D9-4F2E-A37F-7F0F88115BCE}"/>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Sheet1!$D$4:$D$9</c:f>
              <c:numCache>
                <c:formatCode>0.00%</c:formatCode>
                <c:ptCount val="6"/>
                <c:pt idx="0">
                  <c:v>0.52300000000000002</c:v>
                </c:pt>
                <c:pt idx="1">
                  <c:v>0.05</c:v>
                </c:pt>
                <c:pt idx="2">
                  <c:v>0.20599999999999999</c:v>
                </c:pt>
                <c:pt idx="3">
                  <c:v>3.6999999999999998E-2</c:v>
                </c:pt>
                <c:pt idx="4">
                  <c:v>0.13500000000000001</c:v>
                </c:pt>
                <c:pt idx="5">
                  <c:v>4.8000000000000001E-2</c:v>
                </c:pt>
              </c:numCache>
            </c:numRef>
          </c:val>
          <c:extLst>
            <c:ext xmlns:c16="http://schemas.microsoft.com/office/drawing/2014/chart" uri="{C3380CC4-5D6E-409C-BE32-E72D297353CC}">
              <c16:uniqueId val="{0000000C-84D9-4F2E-A37F-7F0F88115BCE}"/>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a:t>Biểu đồ giá điện từ năm 2009 đến năm 2024</a:t>
            </a:r>
            <a:endParaRPr lang="en-US"/>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Năm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Giá điện (VND/kWh)</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vneec.gov.vn/tin-tuc/activities/t23086/energy-efficiency-in-food-processing-secto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39441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CEF2C-6F60-41A4-8066-AB2AB10ACF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79ECF2-8BB8-5954-52CE-DAB0DBA184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AB5104-8A05-5BB5-251A-E23B8EC18F6E}"/>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97315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D622A-4C05-BF38-5E01-E4202C972F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068EF3-CF66-8949-2E71-65E6E5BCB8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7CCFA7-84DF-5E3D-6218-A2DDCC2EC21A}"/>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237248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0A017-326E-C9D8-EB21-305F5963C6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67A4E5-294A-CD53-CD23-A27D71638F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3BF0ED-F589-EA1C-AA29-D9F8CD1AB28B}"/>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126909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6C513-C41D-508F-A1B1-3F596222E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344E04-738B-7A58-1C92-9D0227F117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E4A58D-8B5D-F53F-C0D4-BE45E6E3AAA0}"/>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281753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0982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333835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0" name="Google Shape;44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2838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Energy Efficiency in Food Processing Sector</a:t>
            </a:r>
            <a:endParaRPr lang="en-US" dirty="0"/>
          </a:p>
        </p:txBody>
      </p:sp>
    </p:spTree>
    <p:extLst>
      <p:ext uri="{BB962C8B-B14F-4D97-AF65-F5344CB8AC3E}">
        <p14:creationId xmlns:p14="http://schemas.microsoft.com/office/powerpoint/2010/main" val="4179038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414656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4149373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1F39D-F669-888F-0569-BB1F7372AD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ACB477-24A8-96DD-CAF6-241436CFF7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FC605-7F2E-5D4C-9DB6-4102197B2478}"/>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087024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D95D5-0633-E873-63CC-7494BA1434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FBBA9-A1DD-C19D-C575-F4FB66E9B6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9AFED-C9F0-CF15-DB26-28AADB953146}"/>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1496662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C5FE7B06-7B6B-6C77-DC9D-29A157B4ECF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89834" cy="6858000"/>
          </a:xfrm>
          <a:prstGeom prst="rect">
            <a:avLst/>
          </a:prstGeom>
        </p:spPr>
      </p:pic>
      <p:sp>
        <p:nvSpPr>
          <p:cNvPr id="7" name="AutoShape 2">
            <a:extLst>
              <a:ext uri="{FF2B5EF4-FFF2-40B4-BE49-F238E27FC236}">
                <a16:creationId xmlns:a16="http://schemas.microsoft.com/office/drawing/2014/main" id="{3AE2AD83-D294-9E02-134E-35E4464E8F39}"/>
              </a:ext>
            </a:extLst>
          </p:cNvPr>
          <p:cNvSpPr>
            <a:spLocks noChangeArrowheads="1"/>
          </p:cNvSpPr>
          <p:nvPr userDrawn="1"/>
        </p:nvSpPr>
        <p:spPr bwMode="auto">
          <a:xfrm>
            <a:off x="148864" y="215979"/>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8" name="Subtitle 2">
            <a:extLst>
              <a:ext uri="{FF2B5EF4-FFF2-40B4-BE49-F238E27FC236}">
                <a16:creationId xmlns:a16="http://schemas.microsoft.com/office/drawing/2014/main" id="{644CD36E-6C9B-3619-FC97-A2C191D9CE05}"/>
              </a:ext>
            </a:extLst>
          </p:cNvPr>
          <p:cNvSpPr>
            <a:spLocks noGrp="1"/>
          </p:cNvSpPr>
          <p:nvPr>
            <p:ph type="subTitle" idx="1" hasCustomPrompt="1"/>
          </p:nvPr>
        </p:nvSpPr>
        <p:spPr>
          <a:xfrm>
            <a:off x="839284" y="1300734"/>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11" name="Date Placeholder 3">
            <a:extLst>
              <a:ext uri="{FF2B5EF4-FFF2-40B4-BE49-F238E27FC236}">
                <a16:creationId xmlns:a16="http://schemas.microsoft.com/office/drawing/2014/main" id="{98F013B9-6FE8-8752-93EC-F2DECF01A298}"/>
              </a:ext>
            </a:extLst>
          </p:cNvPr>
          <p:cNvSpPr>
            <a:spLocks noGrp="1"/>
          </p:cNvSpPr>
          <p:nvPr>
            <p:ph type="dt" sz="half" idx="10"/>
          </p:nvPr>
        </p:nvSpPr>
        <p:spPr>
          <a:xfrm>
            <a:off x="839283" y="6356350"/>
            <a:ext cx="2743200" cy="365125"/>
          </a:xfrm>
          <a:prstGeom prst="rect">
            <a:avLst/>
          </a:prstGeom>
        </p:spPr>
        <p:txBody>
          <a:bodyPr/>
          <a:lstStyle/>
          <a:p>
            <a:fld id="{31E3CAD9-E7AB-4E26-84DB-EF5CB779DEBB}" type="datetimeFigureOut">
              <a:rPr lang="en-US" smtClean="0"/>
              <a:t>9/30/2025</a:t>
            </a:fld>
            <a:endParaRPr lang="en-US"/>
          </a:p>
        </p:txBody>
      </p:sp>
      <p:sp>
        <p:nvSpPr>
          <p:cNvPr id="12" name="Footer Placeholder 4">
            <a:extLst>
              <a:ext uri="{FF2B5EF4-FFF2-40B4-BE49-F238E27FC236}">
                <a16:creationId xmlns:a16="http://schemas.microsoft.com/office/drawing/2014/main" id="{388C3954-8461-3307-F020-773F907A0B38}"/>
              </a:ext>
            </a:extLst>
          </p:cNvPr>
          <p:cNvSpPr>
            <a:spLocks noGrp="1"/>
          </p:cNvSpPr>
          <p:nvPr>
            <p:ph type="ftr" sz="quarter" idx="11"/>
          </p:nvPr>
        </p:nvSpPr>
        <p:spPr>
          <a:xfrm>
            <a:off x="4039683"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70398CEE-4C04-267E-A54D-77374B666ADA}"/>
              </a:ext>
            </a:extLst>
          </p:cNvPr>
          <p:cNvSpPr>
            <a:spLocks noGrp="1"/>
          </p:cNvSpPr>
          <p:nvPr>
            <p:ph type="sldNum" sz="quarter" idx="12"/>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285BF3EE-8D32-BFF4-3F71-6901DFF9557B}"/>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15" name="Freeform 22">
            <a:extLst>
              <a:ext uri="{FF2B5EF4-FFF2-40B4-BE49-F238E27FC236}">
                <a16:creationId xmlns:a16="http://schemas.microsoft.com/office/drawing/2014/main" id="{ADB16555-7424-5690-1933-C8A8AD81DB6A}"/>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16" name="Picture 15">
            <a:extLst>
              <a:ext uri="{FF2B5EF4-FFF2-40B4-BE49-F238E27FC236}">
                <a16:creationId xmlns:a16="http://schemas.microsoft.com/office/drawing/2014/main" id="{990FF242-E947-BA42-2270-F9CFDDE4A69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281744"/>
            <a:ext cx="1138706" cy="446573"/>
          </a:xfrm>
          <a:prstGeom prst="rect">
            <a:avLst/>
          </a:prstGeom>
        </p:spPr>
      </p:pic>
      <p:pic>
        <p:nvPicPr>
          <p:cNvPr id="17" name="Picture 16">
            <a:extLst>
              <a:ext uri="{FF2B5EF4-FFF2-40B4-BE49-F238E27FC236}">
                <a16:creationId xmlns:a16="http://schemas.microsoft.com/office/drawing/2014/main" id="{A068187F-3AEE-78BB-C462-3DA2627162B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13"/>
        <p:cNvGrpSpPr/>
        <p:nvPr/>
      </p:nvGrpSpPr>
      <p:grpSpPr>
        <a:xfrm>
          <a:off x="0" y="0"/>
          <a:ext cx="0" cy="0"/>
          <a:chOff x="0" y="0"/>
          <a:chExt cx="0" cy="0"/>
        </a:xfrm>
      </p:grpSpPr>
      <p:pic>
        <p:nvPicPr>
          <p:cNvPr id="4" name="Picture 8">
            <a:extLst>
              <a:ext uri="{FF2B5EF4-FFF2-40B4-BE49-F238E27FC236}">
                <a16:creationId xmlns:a16="http://schemas.microsoft.com/office/drawing/2014/main" id="{4517A548-D3F1-ABD1-BBEF-8D99CD3F674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9A870BC9-57C0-157D-E283-3AD913808FE8}"/>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D9684878-1BB1-D9A4-A32F-1C230BFD23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10" name="Straight Connector 9">
            <a:extLst>
              <a:ext uri="{FF2B5EF4-FFF2-40B4-BE49-F238E27FC236}">
                <a16:creationId xmlns:a16="http://schemas.microsoft.com/office/drawing/2014/main" id="{B8FAEB5C-261E-D4E0-5BB3-8815DAD827AD}"/>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0A25EB8-FC1A-1C46-0658-2DFB406CAA94}"/>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2C3B67B2-D419-154C-E202-C35DE5A0B25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userDrawn="1">
  <p:cSld name="CAPTION_ONLY">
    <p:spTree>
      <p:nvGrpSpPr>
        <p:cNvPr id="1" name="Shape 32"/>
        <p:cNvGrpSpPr/>
        <p:nvPr/>
      </p:nvGrpSpPr>
      <p:grpSpPr>
        <a:xfrm>
          <a:off x="0" y="0"/>
          <a:ext cx="0" cy="0"/>
          <a:chOff x="0" y="0"/>
          <a:chExt cx="0" cy="0"/>
        </a:xfrm>
      </p:grpSpPr>
      <p:pic>
        <p:nvPicPr>
          <p:cNvPr id="7" name="Picture 8">
            <a:extLst>
              <a:ext uri="{FF2B5EF4-FFF2-40B4-BE49-F238E27FC236}">
                <a16:creationId xmlns:a16="http://schemas.microsoft.com/office/drawing/2014/main" id="{CBD4A0DD-12FB-F364-32DE-5022AA5EC1D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5F591FEA-4DF7-71FE-14D6-170A368F6373}"/>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7BFAE3D8-9704-0925-A4E5-AEBCAFEFD88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10" name="Straight Connector 9">
            <a:extLst>
              <a:ext uri="{FF2B5EF4-FFF2-40B4-BE49-F238E27FC236}">
                <a16:creationId xmlns:a16="http://schemas.microsoft.com/office/drawing/2014/main" id="{8F95FF39-BE6E-9298-9389-1D358FFDBD3D}"/>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6C07DB0-E844-A107-B766-809EC8237EA2}"/>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93395C55-C7A1-8D6B-84AE-80993768697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A1DEC51E-A122-DE3D-EF9E-337C7E71018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1EA6448-371C-A671-7BEE-424C95EF2835}"/>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blue and green logo&#10;&#10;Description automatically generated">
            <a:extLst>
              <a:ext uri="{FF2B5EF4-FFF2-40B4-BE49-F238E27FC236}">
                <a16:creationId xmlns:a16="http://schemas.microsoft.com/office/drawing/2014/main" id="{BD3F9CBF-3DB5-A382-8A22-590D9955C6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12" name="Straight Connector 11">
            <a:extLst>
              <a:ext uri="{FF2B5EF4-FFF2-40B4-BE49-F238E27FC236}">
                <a16:creationId xmlns:a16="http://schemas.microsoft.com/office/drawing/2014/main" id="{DA3248F0-BE43-D8A6-022D-97C8792EF225}"/>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2F78A1C-76B2-BD18-50E0-107619583F65}"/>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4" name="Picture 13">
            <a:extLst>
              <a:ext uri="{FF2B5EF4-FFF2-40B4-BE49-F238E27FC236}">
                <a16:creationId xmlns:a16="http://schemas.microsoft.com/office/drawing/2014/main" id="{2D8E4BBD-AE88-56AA-86FE-61A0CDC4218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userDrawn="1">
  <p:cSld name="Two Content">
    <p:spTree>
      <p:nvGrpSpPr>
        <p:cNvPr id="1" name="Shape 15"/>
        <p:cNvGrpSpPr/>
        <p:nvPr/>
      </p:nvGrpSpPr>
      <p:grpSpPr>
        <a:xfrm>
          <a:off x="0" y="0"/>
          <a:ext cx="0" cy="0"/>
          <a:chOff x="0" y="0"/>
          <a:chExt cx="0" cy="0"/>
        </a:xfrm>
      </p:grpSpPr>
      <p:pic>
        <p:nvPicPr>
          <p:cNvPr id="2" name="Picture 8">
            <a:extLst>
              <a:ext uri="{FF2B5EF4-FFF2-40B4-BE49-F238E27FC236}">
                <a16:creationId xmlns:a16="http://schemas.microsoft.com/office/drawing/2014/main" id="{CD16C1EB-409A-F23D-AC83-7D8C6F53D9F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9676CA0-E69F-0314-7C63-1B3CC6F45356}"/>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ue and green logo&#10;&#10;Description automatically generated">
            <a:extLst>
              <a:ext uri="{FF2B5EF4-FFF2-40B4-BE49-F238E27FC236}">
                <a16:creationId xmlns:a16="http://schemas.microsoft.com/office/drawing/2014/main" id="{FF158978-845A-E526-9ADF-9633A7E46B0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5" name="Straight Connector 4">
            <a:extLst>
              <a:ext uri="{FF2B5EF4-FFF2-40B4-BE49-F238E27FC236}">
                <a16:creationId xmlns:a16="http://schemas.microsoft.com/office/drawing/2014/main" id="{9C7A278A-0076-9F0A-C872-B1EAA5C2FB0F}"/>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6EEABD6-5415-D508-9929-CAA24F7C874E}"/>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7" name="Picture 6">
            <a:extLst>
              <a:ext uri="{FF2B5EF4-FFF2-40B4-BE49-F238E27FC236}">
                <a16:creationId xmlns:a16="http://schemas.microsoft.com/office/drawing/2014/main" id="{79B9C312-EBB6-0A64-AD7A-267B085907E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extLst>
      <p:ext uri="{BB962C8B-B14F-4D97-AF65-F5344CB8AC3E}">
        <p14:creationId xmlns:p14="http://schemas.microsoft.com/office/powerpoint/2010/main" val="28915365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6" r:id="rId3"/>
    <p:sldLayoutId id="2147483662" r:id="rId4"/>
    <p:sldLayoutId id="214748366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www.rs-industria.com/case-study/whitby-seafoods-energy-case-study?utm_source=chatgpt.com"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1869452" y="4085451"/>
            <a:ext cx="8453095" cy="1572694"/>
          </a:xfrm>
        </p:spPr>
        <p:txBody>
          <a:bodyPr>
            <a:normAutofit/>
          </a:bodyPr>
          <a:lstStyle/>
          <a:p>
            <a:pPr marL="0" indent="0" algn="just">
              <a:spcAft>
                <a:spcPts val="800"/>
              </a:spcAft>
              <a:buNone/>
            </a:pPr>
            <a:r>
              <a:rPr lang="vi-VN" sz="1800" b="1" u="sng" dirty="0">
                <a:solidFill>
                  <a:schemeClr val="accent1">
                    <a:lumMod val="50000"/>
                  </a:schemeClr>
                </a:solidFill>
                <a:latin typeface="+mn-lt"/>
              </a:rPr>
              <a:t>Module 4.7</a:t>
            </a:r>
            <a:r>
              <a:rPr lang="vi-VN" sz="1800" u="sng" dirty="0">
                <a:solidFill>
                  <a:schemeClr val="accent1">
                    <a:lumMod val="50000"/>
                  </a:schemeClr>
                </a:solidFill>
                <a:latin typeface="+mn-lt"/>
              </a:rPr>
              <a:t>. </a:t>
            </a:r>
            <a:endParaRPr lang="en-US" sz="1800" u="sng" dirty="0">
              <a:solidFill>
                <a:schemeClr val="accent1">
                  <a:lumMod val="50000"/>
                </a:schemeClr>
              </a:solidFill>
              <a:latin typeface="+mn-lt"/>
            </a:endParaRPr>
          </a:p>
          <a:p>
            <a:pPr marL="0" indent="0" algn="just">
              <a:buNone/>
            </a:pPr>
            <a:r>
              <a:rPr lang="vi-VN" sz="1800" b="1" dirty="0">
                <a:solidFill>
                  <a:schemeClr val="accent1">
                    <a:lumMod val="50000"/>
                  </a:schemeClr>
                </a:solidFill>
                <a:latin typeface="+mn-lt"/>
              </a:rPr>
              <a:t>Thực trạng, tiềm năng TKNL trong </a:t>
            </a:r>
            <a:r>
              <a:rPr lang="vi-VN" sz="1800" b="1" dirty="0">
                <a:solidFill>
                  <a:srgbClr val="00B0F0"/>
                </a:solidFill>
                <a:latin typeface="+mn-lt"/>
              </a:rPr>
              <a:t>ngành </a:t>
            </a:r>
            <a:r>
              <a:rPr lang="en-US" altLang="ko-KR" sz="1800" b="1" dirty="0" err="1">
                <a:solidFill>
                  <a:srgbClr val="00B0F0"/>
                </a:solidFill>
                <a:latin typeface="+mn-lt"/>
                <a:cs typeface="Arial" pitchFamily="34" charset="0"/>
              </a:rPr>
              <a:t>Chế</a:t>
            </a:r>
            <a:r>
              <a:rPr lang="en-US" altLang="ko-KR" sz="1800" b="1" dirty="0">
                <a:solidFill>
                  <a:srgbClr val="00B0F0"/>
                </a:solidFill>
                <a:latin typeface="+mn-lt"/>
                <a:cs typeface="Arial" pitchFamily="34" charset="0"/>
              </a:rPr>
              <a:t> </a:t>
            </a:r>
            <a:r>
              <a:rPr lang="en-US" altLang="ko-KR" sz="1800" b="1" dirty="0" err="1">
                <a:solidFill>
                  <a:srgbClr val="00B0F0"/>
                </a:solidFill>
                <a:latin typeface="+mn-lt"/>
                <a:cs typeface="Arial" pitchFamily="34" charset="0"/>
              </a:rPr>
              <a:t>biến</a:t>
            </a:r>
            <a:r>
              <a:rPr lang="en-US" altLang="ko-KR" sz="1800" b="1" dirty="0">
                <a:solidFill>
                  <a:srgbClr val="00B0F0"/>
                </a:solidFill>
                <a:latin typeface="+mn-lt"/>
                <a:cs typeface="Arial" pitchFamily="34" charset="0"/>
              </a:rPr>
              <a:t> </a:t>
            </a:r>
            <a:r>
              <a:rPr lang="en-US" altLang="ko-KR" sz="1800" b="1" dirty="0" err="1">
                <a:solidFill>
                  <a:srgbClr val="00B0F0"/>
                </a:solidFill>
                <a:latin typeface="+mn-lt"/>
                <a:cs typeface="Arial" pitchFamily="34" charset="0"/>
              </a:rPr>
              <a:t>hải</a:t>
            </a:r>
            <a:r>
              <a:rPr lang="en-US" altLang="ko-KR" sz="1800" b="1" dirty="0">
                <a:solidFill>
                  <a:srgbClr val="00B0F0"/>
                </a:solidFill>
                <a:latin typeface="+mn-lt"/>
                <a:cs typeface="Arial" pitchFamily="34" charset="0"/>
              </a:rPr>
              <a:t> </a:t>
            </a:r>
            <a:r>
              <a:rPr lang="en-US" altLang="ko-KR" sz="1800" b="1" dirty="0" err="1">
                <a:solidFill>
                  <a:srgbClr val="00B0F0"/>
                </a:solidFill>
                <a:latin typeface="+mn-lt"/>
                <a:cs typeface="Arial" pitchFamily="34" charset="0"/>
              </a:rPr>
              <a:t>sản</a:t>
            </a:r>
            <a:endParaRPr lang="en-VN" sz="1800" b="1" dirty="0">
              <a:solidFill>
                <a:srgbClr val="00B0F0"/>
              </a:solidFill>
              <a:latin typeface="+mn-lt"/>
            </a:endParaRPr>
          </a:p>
        </p:txBody>
      </p:sp>
      <p:sp>
        <p:nvSpPr>
          <p:cNvPr id="6" name="Google Shape;46;p15">
            <a:extLst>
              <a:ext uri="{FF2B5EF4-FFF2-40B4-BE49-F238E27FC236}">
                <a16:creationId xmlns:a16="http://schemas.microsoft.com/office/drawing/2014/main" id="{319CD55D-5AD1-7DBE-E473-482CDF975D93}"/>
              </a:ext>
            </a:extLst>
          </p:cNvPr>
          <p:cNvSpPr txBox="1">
            <a:spLocks noGrp="1"/>
          </p:cNvSpPr>
          <p:nvPr>
            <p:ph type="ctrTitle" idx="4294967295"/>
          </p:nvPr>
        </p:nvSpPr>
        <p:spPr>
          <a:xfrm>
            <a:off x="1346254" y="1923593"/>
            <a:ext cx="11322511" cy="1984845"/>
          </a:xfrm>
          <a:prstGeom prst="rect">
            <a:avLst/>
          </a:prstGeom>
        </p:spPr>
        <p:txBody>
          <a:bodyPr spcFirstLastPara="1" wrap="square" lIns="121900" tIns="121900" rIns="121900" bIns="121900" anchor="ctr" anchorCtr="0">
            <a:noAutofit/>
          </a:bodyPr>
          <a:lstStyle/>
          <a:p>
            <a:r>
              <a:rPr lang="vi-VN" b="1" dirty="0">
                <a:solidFill>
                  <a:schemeClr val="accent1">
                    <a:lumMod val="50000"/>
                  </a:schemeClr>
                </a:solidFill>
                <a:latin typeface="+mn-lt"/>
              </a:rPr>
              <a:t>KHÓA</a:t>
            </a:r>
            <a:r>
              <a:rPr lang="en" b="1" dirty="0">
                <a:solidFill>
                  <a:schemeClr val="accent1">
                    <a:lumMod val="50000"/>
                  </a:schemeClr>
                </a:solidFill>
                <a:latin typeface="+mn-lt"/>
              </a:rPr>
              <a:t> TẬP HUẤN C</a:t>
            </a:r>
            <a:r>
              <a:rPr lang="en" dirty="0">
                <a:solidFill>
                  <a:schemeClr val="accent1">
                    <a:lumMod val="50000"/>
                  </a:schemeClr>
                </a:solidFill>
                <a:latin typeface="+mn-lt"/>
              </a:rPr>
              <a:t>H</a:t>
            </a:r>
            <a:r>
              <a:rPr lang="en" b="1" dirty="0">
                <a:solidFill>
                  <a:schemeClr val="accent1">
                    <a:lumMod val="50000"/>
                  </a:schemeClr>
                </a:solidFill>
                <a:latin typeface="+mn-lt"/>
              </a:rPr>
              <a:t>O DOANH NGHIỆP CÔNG NGHIỆP</a:t>
            </a:r>
            <a:endParaRPr b="1"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50CE5AF3-B082-4B84-B5F5-D60F6FCA8477}"/>
              </a:ext>
            </a:extLst>
          </p:cNvPr>
          <p:cNvSpPr txBox="1"/>
          <p:nvPr/>
        </p:nvSpPr>
        <p:spPr>
          <a:xfrm>
            <a:off x="3977626" y="3429000"/>
            <a:ext cx="5383324" cy="400110"/>
          </a:xfrm>
          <a:prstGeom prst="rect">
            <a:avLst/>
          </a:prstGeom>
          <a:noFill/>
        </p:spPr>
        <p:txBody>
          <a:bodyPr wrap="square" rtlCol="0" anchor="ctr">
            <a:spAutoFit/>
          </a:bodyPr>
          <a:lstStyle/>
          <a:p>
            <a:r>
              <a:rPr lang="vi-VN" altLang="ko-KR" sz="2000" b="1" dirty="0">
                <a:solidFill>
                  <a:srgbClr val="00B0F0"/>
                </a:solidFill>
                <a:cs typeface="Arial" pitchFamily="34" charset="0"/>
              </a:rPr>
              <a:t>Đối tượng: </a:t>
            </a:r>
            <a:r>
              <a:rPr lang="en-US" altLang="ko-KR" sz="2000" b="1" dirty="0" err="1">
                <a:solidFill>
                  <a:srgbClr val="00B0F0"/>
                </a:solidFill>
                <a:cs typeface="Arial" pitchFamily="34" charset="0"/>
              </a:rPr>
              <a:t>Cán</a:t>
            </a:r>
            <a:r>
              <a:rPr lang="en-US" altLang="ko-KR" sz="2000" b="1" dirty="0">
                <a:solidFill>
                  <a:srgbClr val="00B0F0"/>
                </a:solidFill>
                <a:cs typeface="Arial" pitchFamily="34" charset="0"/>
              </a:rPr>
              <a:t> </a:t>
            </a:r>
            <a:r>
              <a:rPr lang="en-US" altLang="ko-KR" sz="2000" b="1" dirty="0" err="1">
                <a:solidFill>
                  <a:srgbClr val="00B0F0"/>
                </a:solidFill>
                <a:cs typeface="Arial" pitchFamily="34" charset="0"/>
              </a:rPr>
              <a:t>bộ</a:t>
            </a:r>
            <a:r>
              <a:rPr lang="en-US" altLang="ko-KR" sz="2000" b="1" dirty="0">
                <a:solidFill>
                  <a:srgbClr val="00B0F0"/>
                </a:solidFill>
                <a:cs typeface="Arial" pitchFamily="34" charset="0"/>
              </a:rPr>
              <a:t> </a:t>
            </a:r>
            <a:r>
              <a:rPr lang="en-US" altLang="ko-KR" sz="2000" b="1" dirty="0" err="1">
                <a:solidFill>
                  <a:srgbClr val="00B0F0"/>
                </a:solidFill>
                <a:cs typeface="Arial" pitchFamily="34" charset="0"/>
              </a:rPr>
              <a:t>Kỹ</a:t>
            </a:r>
            <a:r>
              <a:rPr lang="en-US" altLang="ko-KR" sz="2000" b="1" dirty="0">
                <a:solidFill>
                  <a:srgbClr val="00B0F0"/>
                </a:solidFill>
                <a:cs typeface="Arial" pitchFamily="34" charset="0"/>
              </a:rPr>
              <a:t> </a:t>
            </a:r>
            <a:r>
              <a:rPr lang="en-US" altLang="ko-KR" sz="2000" b="1" dirty="0" err="1">
                <a:solidFill>
                  <a:srgbClr val="00B0F0"/>
                </a:solidFill>
                <a:cs typeface="Arial" pitchFamily="34" charset="0"/>
              </a:rPr>
              <a:t>thuật</a:t>
            </a:r>
            <a:endParaRPr lang="ko-KR" altLang="en-US" sz="2000" b="1" dirty="0">
              <a:solidFill>
                <a:srgbClr val="00B0F0"/>
              </a:solidFill>
              <a:cs typeface="Arial" pitchFamily="34" charset="0"/>
            </a:endParaRPr>
          </a:p>
        </p:txBody>
      </p:sp>
      <p:sp>
        <p:nvSpPr>
          <p:cNvPr id="4" name="TextBox 3">
            <a:extLst>
              <a:ext uri="{FF2B5EF4-FFF2-40B4-BE49-F238E27FC236}">
                <a16:creationId xmlns:a16="http://schemas.microsoft.com/office/drawing/2014/main" id="{55F2731F-C308-1E6F-CD67-6A13C8E0B987}"/>
              </a:ext>
            </a:extLst>
          </p:cNvPr>
          <p:cNvSpPr txBox="1"/>
          <p:nvPr/>
        </p:nvSpPr>
        <p:spPr>
          <a:xfrm>
            <a:off x="2710544" y="1555315"/>
            <a:ext cx="7917488" cy="830997"/>
          </a:xfrm>
          <a:prstGeom prst="rect">
            <a:avLst/>
          </a:prstGeom>
          <a:noFill/>
        </p:spPr>
        <p:txBody>
          <a:bodyPr wrap="square">
            <a:spAutoFit/>
          </a:bodyPr>
          <a:lstStyle/>
          <a:p>
            <a:r>
              <a:rPr lang="en-US" sz="2400" b="1" dirty="0"/>
              <a:t>  DỰ ÁN THÚC ĐẨY TIẾT KIỆM NĂNG LƯỢNG </a:t>
            </a:r>
          </a:p>
          <a:p>
            <a:r>
              <a:rPr lang="en-US" sz="2400" b="1" dirty="0"/>
              <a:t>TRONG CÁC NGÀNH CÔNG NGHIỆP VIỆT NAM</a:t>
            </a:r>
          </a:p>
        </p:txBody>
      </p:sp>
    </p:spTree>
    <p:extLst>
      <p:ext uri="{BB962C8B-B14F-4D97-AF65-F5344CB8AC3E}">
        <p14:creationId xmlns:p14="http://schemas.microsoft.com/office/powerpoint/2010/main" val="1766555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idx="4294967295"/>
          </p:nvPr>
        </p:nvSpPr>
        <p:spPr>
          <a:xfrm>
            <a:off x="690759" y="1061240"/>
            <a:ext cx="10378944" cy="531669"/>
          </a:xfrm>
        </p:spPr>
        <p:txBody>
          <a:bodyPr>
            <a:noAutofit/>
          </a:bodyPr>
          <a:lstStyle/>
          <a:p>
            <a:r>
              <a:rPr lang="en-US" sz="2400" dirty="0">
                <a:solidFill>
                  <a:schemeClr val="accent1">
                    <a:lumMod val="50000"/>
                  </a:schemeClr>
                </a:solidFill>
                <a:latin typeface="+mn-lt"/>
              </a:rPr>
              <a:t>Bảng so sánh giá điện của Việt Nam với một số quốc gia trên thế giới </a:t>
            </a:r>
            <a:br>
              <a:rPr lang="en-US" sz="2400" dirty="0">
                <a:solidFill>
                  <a:schemeClr val="accent1">
                    <a:lumMod val="50000"/>
                  </a:schemeClr>
                </a:solidFill>
                <a:latin typeface="+mn-lt"/>
              </a:rPr>
            </a:br>
            <a:r>
              <a:rPr lang="en-US" sz="2400" dirty="0">
                <a:solidFill>
                  <a:schemeClr val="accent1">
                    <a:lumMod val="50000"/>
                  </a:schemeClr>
                </a:solidFill>
                <a:latin typeface="+mn-lt"/>
              </a:rPr>
              <a:t>(nguồn EVN)</a:t>
            </a:r>
            <a:endParaRPr lang="vi-VN" sz="2400"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04056" y="1327075"/>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441496"/>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1" u="none" strike="noStrike" kern="0" cap="none" spc="0" normalizeH="0" baseline="0" noProof="0" dirty="0">
                <a:ln>
                  <a:noFill/>
                </a:ln>
                <a:solidFill>
                  <a:srgbClr val="323232"/>
                </a:solidFill>
                <a:effectLst/>
                <a:uLnTx/>
                <a:uFillTx/>
                <a:latin typeface="Arial" panose="020B0604020202020204" pitchFamily="34" charset="0"/>
                <a:cs typeface="Arial"/>
                <a:sym typeface="Arial"/>
              </a:rPr>
              <a:t>Bảng so sánh giá điện của Việt Nam với một số nước trên thế giới (Nguồn: EVN 2022)</a:t>
            </a:r>
            <a:endParaRPr kumimoji="0" lang="en-US" sz="1400" b="0" i="0" u="none" strike="noStrike" kern="0" cap="none" spc="0" normalizeH="0" baseline="0" noProof="0" dirty="0">
              <a:ln>
                <a:noFill/>
              </a:ln>
              <a:solidFill>
                <a:srgbClr val="323232"/>
              </a:solidFill>
              <a:effectLst/>
              <a:uLnTx/>
              <a:uFillTx/>
              <a:latin typeface="Arial" panose="020B0604020202020204" pitchFamily="34" charset="0"/>
              <a:cs typeface="Arial"/>
              <a:sym typeface="Arial"/>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nvGraphicFramePr>
        <p:xfrm>
          <a:off x="134755" y="1767695"/>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1632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idx="4294967295"/>
          </p:nvPr>
        </p:nvSpPr>
        <p:spPr>
          <a:xfrm>
            <a:off x="609600" y="911729"/>
            <a:ext cx="10972800" cy="495200"/>
          </a:xfrm>
        </p:spPr>
        <p:txBody>
          <a:bodyPr>
            <a:noAutofit/>
          </a:bodyPr>
          <a:lstStyle/>
          <a:p>
            <a:r>
              <a:rPr lang="en-US" sz="2400" dirty="0">
                <a:solidFill>
                  <a:schemeClr val="accent1">
                    <a:lumMod val="50000"/>
                  </a:schemeClr>
                </a:solidFill>
                <a:latin typeface="+mn-lt"/>
              </a:rPr>
              <a:t>Tiêu thụ năng lượng cụ thể và tiềm năng tiết kiệm năng lượng</a:t>
            </a:r>
            <a:endParaRPr lang="en-VN" sz="2400"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a:cs typeface="Arial"/>
                <a:sym typeface="Arial"/>
              </a:rPr>
              <a:t>C3 Energy efficiency scenario of the Vietnam Energy Outlook 2019 report</a:t>
            </a:r>
            <a:endParaRPr kumimoji="0" lang="en-VN" sz="1200" b="0" i="0" u="none" strike="noStrike" kern="0" cap="none" spc="0" normalizeH="0" baseline="0" noProof="0" dirty="0">
              <a:ln>
                <a:noFill/>
              </a:ln>
              <a:solidFill>
                <a:srgbClr val="000000"/>
              </a:solidFill>
              <a:effectLst/>
              <a:uLnTx/>
              <a:uFillTx/>
              <a:latin typeface="Arial"/>
              <a:cs typeface="Arial"/>
              <a:sym typeface="Arial"/>
            </a:endParaRPr>
          </a:p>
        </p:txBody>
      </p:sp>
      <p:graphicFrame>
        <p:nvGraphicFramePr>
          <p:cNvPr id="3" name="Table 2"/>
          <p:cNvGraphicFramePr>
            <a:graphicFrameLocks noGrp="1"/>
          </p:cNvGraphicFramePr>
          <p:nvPr>
            <p:extLst>
              <p:ext uri="{D42A27DB-BD31-4B8C-83A1-F6EECF244321}">
                <p14:modId xmlns:p14="http://schemas.microsoft.com/office/powerpoint/2010/main" val="2018617901"/>
              </p:ext>
            </p:extLst>
          </p:nvPr>
        </p:nvGraphicFramePr>
        <p:xfrm>
          <a:off x="609600" y="1476895"/>
          <a:ext cx="11263746" cy="4922520"/>
        </p:xfrm>
        <a:graphic>
          <a:graphicData uri="http://schemas.openxmlformats.org/drawingml/2006/table">
            <a:tbl>
              <a:tblPr firstRow="1" bandRow="1"/>
              <a:tblGrid>
                <a:gridCol w="3754582">
                  <a:extLst>
                    <a:ext uri="{9D8B030D-6E8A-4147-A177-3AD203B41FA5}">
                      <a16:colId xmlns:a16="http://schemas.microsoft.com/office/drawing/2014/main" val="1010020516"/>
                    </a:ext>
                  </a:extLst>
                </a:gridCol>
                <a:gridCol w="3754582">
                  <a:extLst>
                    <a:ext uri="{9D8B030D-6E8A-4147-A177-3AD203B41FA5}">
                      <a16:colId xmlns:a16="http://schemas.microsoft.com/office/drawing/2014/main" val="3309321017"/>
                    </a:ext>
                  </a:extLst>
                </a:gridCol>
                <a:gridCol w="3754582">
                  <a:extLst>
                    <a:ext uri="{9D8B030D-6E8A-4147-A177-3AD203B41FA5}">
                      <a16:colId xmlns:a16="http://schemas.microsoft.com/office/drawing/2014/main" val="2372131001"/>
                    </a:ext>
                  </a:extLst>
                </a:gridCol>
              </a:tblGrid>
              <a:tr h="167088">
                <a:tc>
                  <a:txBody>
                    <a:bodyPr/>
                    <a:lstStyle/>
                    <a:p>
                      <a:pPr algn="ctr"/>
                      <a:r>
                        <a:rPr lang="en-US" sz="1100" b="1"/>
                        <a:t>Ngành</a:t>
                      </a:r>
                    </a:p>
                  </a:txBody>
                  <a:tcPr/>
                </a:tc>
                <a:tc>
                  <a:txBody>
                    <a:bodyPr/>
                    <a:lstStyle/>
                    <a:p>
                      <a:pPr algn="ctr"/>
                      <a:r>
                        <a:rPr lang="en-US" sz="1100" b="1"/>
                        <a:t>Sản</a:t>
                      </a:r>
                      <a:r>
                        <a:rPr lang="en-US" sz="1100" b="1" baseline="0"/>
                        <a:t> phẩm</a:t>
                      </a:r>
                      <a:endParaRPr lang="en-US" sz="1100" b="1"/>
                    </a:p>
                  </a:txBody>
                  <a:tcPr/>
                </a:tc>
                <a:tc>
                  <a:txBody>
                    <a:bodyPr/>
                    <a:lstStyle/>
                    <a:p>
                      <a:pPr algn="ctr"/>
                      <a:r>
                        <a:rPr lang="en-US" sz="1100" b="1"/>
                        <a:t>Tiềm</a:t>
                      </a:r>
                      <a:r>
                        <a:rPr lang="en-US" sz="1100" b="1" baseline="0"/>
                        <a:t> năng tiết kiệm (%)</a:t>
                      </a:r>
                      <a:endParaRPr lang="en-US" sz="1100" b="1"/>
                    </a:p>
                  </a:txBody>
                  <a:tcPr/>
                </a:tc>
                <a:extLst>
                  <a:ext uri="{0D108BD9-81ED-4DB2-BD59-A6C34878D82A}">
                    <a16:rowId xmlns:a16="http://schemas.microsoft.com/office/drawing/2014/main" val="2875342284"/>
                  </a:ext>
                </a:extLst>
              </a:tr>
              <a:tr h="167088">
                <a:tc rowSpan="2">
                  <a:txBody>
                    <a:bodyPr/>
                    <a:lstStyle/>
                    <a:p>
                      <a:pPr algn="l"/>
                      <a:r>
                        <a:rPr lang="en-US" sz="1100"/>
                        <a:t>Đồ</a:t>
                      </a:r>
                      <a:r>
                        <a:rPr lang="en-US" sz="1100" baseline="0"/>
                        <a:t> uống</a:t>
                      </a:r>
                      <a:endParaRPr lang="en-US" sz="1100"/>
                    </a:p>
                  </a:txBody>
                  <a:tcPr/>
                </a:tc>
                <a:tc>
                  <a:txBody>
                    <a:bodyPr/>
                    <a:lstStyle/>
                    <a:p>
                      <a:r>
                        <a:rPr lang="en-US" sz="1100"/>
                        <a:t>Bia</a:t>
                      </a:r>
                    </a:p>
                  </a:txBody>
                  <a:tcPr/>
                </a:tc>
                <a:tc>
                  <a:txBody>
                    <a:bodyPr/>
                    <a:lstStyle/>
                    <a:p>
                      <a:r>
                        <a:rPr lang="en-US" sz="1100"/>
                        <a:t>9 - 12</a:t>
                      </a:r>
                    </a:p>
                  </a:txBody>
                  <a:tcPr/>
                </a:tc>
                <a:extLst>
                  <a:ext uri="{0D108BD9-81ED-4DB2-BD59-A6C34878D82A}">
                    <a16:rowId xmlns:a16="http://schemas.microsoft.com/office/drawing/2014/main" val="2797524854"/>
                  </a:ext>
                </a:extLst>
              </a:tr>
              <a:tr h="167088">
                <a:tc vMerge="1">
                  <a:txBody>
                    <a:bodyPr/>
                    <a:lstStyle/>
                    <a:p>
                      <a:endParaRPr lang="en-US" sz="1100"/>
                    </a:p>
                  </a:txBody>
                  <a:tcPr/>
                </a:tc>
                <a:tc>
                  <a:txBody>
                    <a:bodyPr/>
                    <a:lstStyle/>
                    <a:p>
                      <a:r>
                        <a:rPr lang="en-US" sz="1100"/>
                        <a:t>Đồ</a:t>
                      </a:r>
                      <a:r>
                        <a:rPr lang="en-US" sz="1100" baseline="0"/>
                        <a:t> uống không có cồn</a:t>
                      </a:r>
                      <a:endParaRPr lang="en-US" sz="1100"/>
                    </a:p>
                  </a:txBody>
                  <a:tcPr/>
                </a:tc>
                <a:tc>
                  <a:txBody>
                    <a:bodyPr/>
                    <a:lstStyle/>
                    <a:p>
                      <a:r>
                        <a:rPr lang="en-US" sz="1100"/>
                        <a:t>4 - 9</a:t>
                      </a:r>
                    </a:p>
                  </a:txBody>
                  <a:tcPr/>
                </a:tc>
                <a:extLst>
                  <a:ext uri="{0D108BD9-81ED-4DB2-BD59-A6C34878D82A}">
                    <a16:rowId xmlns:a16="http://schemas.microsoft.com/office/drawing/2014/main" val="839945901"/>
                  </a:ext>
                </a:extLst>
              </a:tr>
              <a:tr h="167088">
                <a:tc rowSpan="5">
                  <a:txBody>
                    <a:bodyPr/>
                    <a:lstStyle/>
                    <a:p>
                      <a:pPr algn="l"/>
                      <a:r>
                        <a:rPr lang="en-US" sz="1100"/>
                        <a:t>Nhựa</a:t>
                      </a:r>
                    </a:p>
                  </a:txBody>
                  <a:tcPr/>
                </a:tc>
                <a:tc>
                  <a:txBody>
                    <a:bodyPr/>
                    <a:lstStyle/>
                    <a:p>
                      <a:r>
                        <a:rPr lang="en-US" sz="1100"/>
                        <a:t>Nhựa</a:t>
                      </a:r>
                      <a:r>
                        <a:rPr lang="en-US" sz="1100" baseline="0"/>
                        <a:t> tiêu dùng</a:t>
                      </a:r>
                      <a:endParaRPr lang="en-US" sz="1100"/>
                    </a:p>
                  </a:txBody>
                  <a:tcPr/>
                </a:tc>
                <a:tc>
                  <a:txBody>
                    <a:bodyPr/>
                    <a:lstStyle/>
                    <a:p>
                      <a:r>
                        <a:rPr lang="en-US" sz="1100"/>
                        <a:t>9 -</a:t>
                      </a:r>
                      <a:r>
                        <a:rPr lang="en-US" sz="1100" baseline="0"/>
                        <a:t> </a:t>
                      </a:r>
                      <a:r>
                        <a:rPr lang="en-US" sz="1100"/>
                        <a:t>13</a:t>
                      </a:r>
                    </a:p>
                  </a:txBody>
                  <a:tcPr/>
                </a:tc>
                <a:extLst>
                  <a:ext uri="{0D108BD9-81ED-4DB2-BD59-A6C34878D82A}">
                    <a16:rowId xmlns:a16="http://schemas.microsoft.com/office/drawing/2014/main" val="1770021147"/>
                  </a:ext>
                </a:extLst>
              </a:tr>
              <a:tr h="167088">
                <a:tc vMerge="1">
                  <a:txBody>
                    <a:bodyPr/>
                    <a:lstStyle/>
                    <a:p>
                      <a:endParaRPr lang="en-US" sz="1100"/>
                    </a:p>
                  </a:txBody>
                  <a:tcPr/>
                </a:tc>
                <a:tc>
                  <a:txBody>
                    <a:bodyPr/>
                    <a:lstStyle/>
                    <a:p>
                      <a:r>
                        <a:rPr lang="en-US" sz="1100"/>
                        <a:t>Nhựa</a:t>
                      </a:r>
                      <a:r>
                        <a:rPr lang="en-US" sz="1100" baseline="0"/>
                        <a:t> xây dựng</a:t>
                      </a:r>
                      <a:endParaRPr lang="en-US" sz="1100"/>
                    </a:p>
                  </a:txBody>
                  <a:tcPr/>
                </a:tc>
                <a:tc>
                  <a:txBody>
                    <a:bodyPr/>
                    <a:lstStyle/>
                    <a:p>
                      <a:r>
                        <a:rPr lang="en-US" sz="1100"/>
                        <a:t>5 - 14</a:t>
                      </a:r>
                    </a:p>
                  </a:txBody>
                  <a:tcPr/>
                </a:tc>
                <a:extLst>
                  <a:ext uri="{0D108BD9-81ED-4DB2-BD59-A6C34878D82A}">
                    <a16:rowId xmlns:a16="http://schemas.microsoft.com/office/drawing/2014/main" val="3630527279"/>
                  </a:ext>
                </a:extLst>
              </a:tr>
              <a:tr h="167088">
                <a:tc vMerge="1">
                  <a:txBody>
                    <a:bodyPr/>
                    <a:lstStyle/>
                    <a:p>
                      <a:endParaRPr lang="en-US" sz="1100"/>
                    </a:p>
                  </a:txBody>
                  <a:tcPr/>
                </a:tc>
                <a:tc>
                  <a:txBody>
                    <a:bodyPr/>
                    <a:lstStyle/>
                    <a:p>
                      <a:r>
                        <a:rPr lang="en-US" sz="1100"/>
                        <a:t>Bao bì</a:t>
                      </a:r>
                    </a:p>
                  </a:txBody>
                  <a:tcPr/>
                </a:tc>
                <a:tc>
                  <a:txBody>
                    <a:bodyPr/>
                    <a:lstStyle/>
                    <a:p>
                      <a:r>
                        <a:rPr lang="en-US" sz="1100"/>
                        <a:t>4 - 12</a:t>
                      </a:r>
                    </a:p>
                  </a:txBody>
                  <a:tcPr/>
                </a:tc>
                <a:extLst>
                  <a:ext uri="{0D108BD9-81ED-4DB2-BD59-A6C34878D82A}">
                    <a16:rowId xmlns:a16="http://schemas.microsoft.com/office/drawing/2014/main" val="3754463841"/>
                  </a:ext>
                </a:extLst>
              </a:tr>
              <a:tr h="167088">
                <a:tc vMerge="1">
                  <a:txBody>
                    <a:bodyPr/>
                    <a:lstStyle/>
                    <a:p>
                      <a:endParaRPr lang="en-US" sz="1100"/>
                    </a:p>
                  </a:txBody>
                  <a:tcPr/>
                </a:tc>
                <a:tc>
                  <a:txBody>
                    <a:bodyPr/>
                    <a:lstStyle/>
                    <a:p>
                      <a:r>
                        <a:rPr lang="en-US" sz="1100"/>
                        <a:t>Chai nhựa</a:t>
                      </a:r>
                    </a:p>
                  </a:txBody>
                  <a:tcPr/>
                </a:tc>
                <a:tc>
                  <a:txBody>
                    <a:bodyPr/>
                    <a:lstStyle/>
                    <a:p>
                      <a:r>
                        <a:rPr lang="en-US" sz="1100"/>
                        <a:t>5 - 14.5</a:t>
                      </a:r>
                    </a:p>
                  </a:txBody>
                  <a:tcPr/>
                </a:tc>
                <a:extLst>
                  <a:ext uri="{0D108BD9-81ED-4DB2-BD59-A6C34878D82A}">
                    <a16:rowId xmlns:a16="http://schemas.microsoft.com/office/drawing/2014/main" val="4193071883"/>
                  </a:ext>
                </a:extLst>
              </a:tr>
              <a:tr h="167088">
                <a:tc vMerge="1">
                  <a:txBody>
                    <a:bodyPr/>
                    <a:lstStyle/>
                    <a:p>
                      <a:endParaRPr lang="en-US" sz="1100"/>
                    </a:p>
                  </a:txBody>
                  <a:tcPr/>
                </a:tc>
                <a:tc>
                  <a:txBody>
                    <a:bodyPr/>
                    <a:lstStyle/>
                    <a:p>
                      <a:r>
                        <a:rPr lang="en-US" sz="1100"/>
                        <a:t>Túi</a:t>
                      </a:r>
                      <a:r>
                        <a:rPr lang="en-US" sz="1100" baseline="0"/>
                        <a:t> nhựa</a:t>
                      </a:r>
                      <a:endParaRPr lang="en-US" sz="1100"/>
                    </a:p>
                  </a:txBody>
                  <a:tcPr/>
                </a:tc>
                <a:tc>
                  <a:txBody>
                    <a:bodyPr/>
                    <a:lstStyle/>
                    <a:p>
                      <a:r>
                        <a:rPr lang="en-US" sz="1100"/>
                        <a:t>11 - 17</a:t>
                      </a:r>
                    </a:p>
                  </a:txBody>
                  <a:tcPr/>
                </a:tc>
                <a:extLst>
                  <a:ext uri="{0D108BD9-81ED-4DB2-BD59-A6C34878D82A}">
                    <a16:rowId xmlns:a16="http://schemas.microsoft.com/office/drawing/2014/main" val="2180894897"/>
                  </a:ext>
                </a:extLst>
              </a:tr>
              <a:tr h="167088">
                <a:tc rowSpan="4">
                  <a:txBody>
                    <a:bodyPr/>
                    <a:lstStyle/>
                    <a:p>
                      <a:pPr algn="l"/>
                      <a:r>
                        <a:rPr lang="en-US" sz="1100"/>
                        <a:t>Giấy</a:t>
                      </a:r>
                    </a:p>
                  </a:txBody>
                  <a:tcPr/>
                </a:tc>
                <a:tc>
                  <a:txBody>
                    <a:bodyPr/>
                    <a:lstStyle/>
                    <a:p>
                      <a:r>
                        <a:rPr lang="en-US" sz="1100"/>
                        <a:t>Bột</a:t>
                      </a:r>
                      <a:r>
                        <a:rPr lang="en-US" sz="1100" baseline="0"/>
                        <a:t> giấy</a:t>
                      </a:r>
                      <a:endParaRPr lang="en-US" sz="1100"/>
                    </a:p>
                  </a:txBody>
                  <a:tcPr/>
                </a:tc>
                <a:tc>
                  <a:txBody>
                    <a:bodyPr/>
                    <a:lstStyle/>
                    <a:p>
                      <a:r>
                        <a:rPr lang="en-US" sz="1100"/>
                        <a:t>6.8</a:t>
                      </a:r>
                    </a:p>
                  </a:txBody>
                  <a:tcPr/>
                </a:tc>
                <a:extLst>
                  <a:ext uri="{0D108BD9-81ED-4DB2-BD59-A6C34878D82A}">
                    <a16:rowId xmlns:a16="http://schemas.microsoft.com/office/drawing/2014/main" val="738160853"/>
                  </a:ext>
                </a:extLst>
              </a:tr>
              <a:tr h="167088">
                <a:tc vMerge="1">
                  <a:txBody>
                    <a:bodyPr/>
                    <a:lstStyle/>
                    <a:p>
                      <a:endParaRPr lang="en-US" sz="1100"/>
                    </a:p>
                  </a:txBody>
                  <a:tcPr/>
                </a:tc>
                <a:tc>
                  <a:txBody>
                    <a:bodyPr/>
                    <a:lstStyle/>
                    <a:p>
                      <a:r>
                        <a:rPr lang="en-US" sz="1100"/>
                        <a:t>Bao bì</a:t>
                      </a:r>
                    </a:p>
                  </a:txBody>
                  <a:tcPr/>
                </a:tc>
                <a:tc>
                  <a:txBody>
                    <a:bodyPr/>
                    <a:lstStyle/>
                    <a:p>
                      <a:r>
                        <a:rPr lang="en-US" sz="1100"/>
                        <a:t>3.8</a:t>
                      </a:r>
                    </a:p>
                  </a:txBody>
                  <a:tcPr/>
                </a:tc>
                <a:extLst>
                  <a:ext uri="{0D108BD9-81ED-4DB2-BD59-A6C34878D82A}">
                    <a16:rowId xmlns:a16="http://schemas.microsoft.com/office/drawing/2014/main" val="466615656"/>
                  </a:ext>
                </a:extLst>
              </a:tr>
              <a:tr h="167088">
                <a:tc vMerge="1">
                  <a:txBody>
                    <a:bodyPr/>
                    <a:lstStyle/>
                    <a:p>
                      <a:endParaRPr lang="en-US" sz="1100"/>
                    </a:p>
                  </a:txBody>
                  <a:tcPr/>
                </a:tc>
                <a:tc>
                  <a:txBody>
                    <a:bodyPr/>
                    <a:lstStyle/>
                    <a:p>
                      <a:r>
                        <a:rPr lang="en-US" sz="1100"/>
                        <a:t>Giấy in</a:t>
                      </a:r>
                    </a:p>
                  </a:txBody>
                  <a:tcPr/>
                </a:tc>
                <a:tc>
                  <a:txBody>
                    <a:bodyPr/>
                    <a:lstStyle/>
                    <a:p>
                      <a:r>
                        <a:rPr lang="en-US" sz="1100"/>
                        <a:t>4.4</a:t>
                      </a:r>
                    </a:p>
                  </a:txBody>
                  <a:tcPr/>
                </a:tc>
                <a:extLst>
                  <a:ext uri="{0D108BD9-81ED-4DB2-BD59-A6C34878D82A}">
                    <a16:rowId xmlns:a16="http://schemas.microsoft.com/office/drawing/2014/main" val="2156849599"/>
                  </a:ext>
                </a:extLst>
              </a:tr>
              <a:tr h="167088">
                <a:tc vMerge="1">
                  <a:txBody>
                    <a:bodyPr/>
                    <a:lstStyle/>
                    <a:p>
                      <a:endParaRPr lang="en-US" sz="1100"/>
                    </a:p>
                  </a:txBody>
                  <a:tcPr/>
                </a:tc>
                <a:tc>
                  <a:txBody>
                    <a:bodyPr/>
                    <a:lstStyle/>
                    <a:p>
                      <a:r>
                        <a:rPr lang="en-US" sz="1100"/>
                        <a:t>Giấy vệ</a:t>
                      </a:r>
                      <a:r>
                        <a:rPr lang="en-US" sz="1100" baseline="0"/>
                        <a:t> sinh</a:t>
                      </a:r>
                      <a:endParaRPr lang="en-US" sz="1100"/>
                    </a:p>
                  </a:txBody>
                  <a:tcPr/>
                </a:tc>
                <a:tc>
                  <a:txBody>
                    <a:bodyPr/>
                    <a:lstStyle/>
                    <a:p>
                      <a:r>
                        <a:rPr lang="en-US" sz="1100"/>
                        <a:t>3.8</a:t>
                      </a:r>
                    </a:p>
                  </a:txBody>
                  <a:tcPr/>
                </a:tc>
                <a:extLst>
                  <a:ext uri="{0D108BD9-81ED-4DB2-BD59-A6C34878D82A}">
                    <a16:rowId xmlns:a16="http://schemas.microsoft.com/office/drawing/2014/main" val="2334656543"/>
                  </a:ext>
                </a:extLst>
              </a:tr>
              <a:tr h="167088">
                <a:tc rowSpan="4">
                  <a:txBody>
                    <a:bodyPr/>
                    <a:lstStyle/>
                    <a:p>
                      <a:pPr algn="l"/>
                      <a:r>
                        <a:rPr lang="en-US" sz="1100" dirty="0" err="1"/>
                        <a:t>Hóa</a:t>
                      </a:r>
                      <a:r>
                        <a:rPr lang="en-US" sz="1100" baseline="0" dirty="0"/>
                        <a:t> </a:t>
                      </a:r>
                      <a:r>
                        <a:rPr lang="en-US" sz="1100" baseline="0" dirty="0" err="1"/>
                        <a:t>chất</a:t>
                      </a:r>
                      <a:endParaRPr lang="en-US" sz="1100" dirty="0"/>
                    </a:p>
                  </a:txBody>
                  <a:tcPr/>
                </a:tc>
                <a:tc>
                  <a:txBody>
                    <a:bodyPr/>
                    <a:lstStyle/>
                    <a:p>
                      <a:r>
                        <a:rPr lang="en-US" sz="1100"/>
                        <a:t>Cao su SVR 10CV, 20CV</a:t>
                      </a:r>
                    </a:p>
                  </a:txBody>
                  <a:tcPr/>
                </a:tc>
                <a:tc>
                  <a:txBody>
                    <a:bodyPr/>
                    <a:lstStyle/>
                    <a:p>
                      <a:r>
                        <a:rPr lang="en-US" sz="1100"/>
                        <a:t>9.4 - 32.7</a:t>
                      </a:r>
                    </a:p>
                  </a:txBody>
                  <a:tcPr/>
                </a:tc>
                <a:extLst>
                  <a:ext uri="{0D108BD9-81ED-4DB2-BD59-A6C34878D82A}">
                    <a16:rowId xmlns:a16="http://schemas.microsoft.com/office/drawing/2014/main" val="3370359113"/>
                  </a:ext>
                </a:extLst>
              </a:tr>
              <a:tr h="167088">
                <a:tc vMerge="1">
                  <a:txBody>
                    <a:bodyPr/>
                    <a:lstStyle/>
                    <a:p>
                      <a:endParaRPr lang="en-US" sz="1100"/>
                    </a:p>
                  </a:txBody>
                  <a:tcPr/>
                </a:tc>
                <a:tc>
                  <a:txBody>
                    <a:bodyPr/>
                    <a:lstStyle/>
                    <a:p>
                      <a:r>
                        <a:rPr lang="en-US" sz="1100"/>
                        <a:t>Cao</a:t>
                      </a:r>
                      <a:r>
                        <a:rPr lang="en-US" sz="1100" baseline="0"/>
                        <a:t> su SSVR 10, 20</a:t>
                      </a:r>
                      <a:endParaRPr lang="en-US" sz="1100"/>
                    </a:p>
                  </a:txBody>
                  <a:tcPr/>
                </a:tc>
                <a:tc>
                  <a:txBody>
                    <a:bodyPr/>
                    <a:lstStyle/>
                    <a:p>
                      <a:r>
                        <a:rPr lang="en-US" sz="1100"/>
                        <a:t>9.8 - 32.7</a:t>
                      </a:r>
                    </a:p>
                  </a:txBody>
                  <a:tcPr/>
                </a:tc>
                <a:extLst>
                  <a:ext uri="{0D108BD9-81ED-4DB2-BD59-A6C34878D82A}">
                    <a16:rowId xmlns:a16="http://schemas.microsoft.com/office/drawing/2014/main" val="2700973333"/>
                  </a:ext>
                </a:extLst>
              </a:tr>
              <a:tr h="167088">
                <a:tc vMerge="1">
                  <a:txBody>
                    <a:bodyPr/>
                    <a:lstStyle/>
                    <a:p>
                      <a:endParaRPr lang="en-US" sz="1100"/>
                    </a:p>
                  </a:txBody>
                  <a:tcPr/>
                </a:tc>
                <a:tc>
                  <a:txBody>
                    <a:bodyPr/>
                    <a:lstStyle/>
                    <a:p>
                      <a:r>
                        <a:rPr lang="en-US" sz="1100"/>
                        <a:t>Phân</a:t>
                      </a:r>
                      <a:r>
                        <a:rPr lang="en-US" sz="1100" baseline="0"/>
                        <a:t> bón</a:t>
                      </a:r>
                      <a:endParaRPr lang="en-US" sz="1100"/>
                    </a:p>
                  </a:txBody>
                  <a:tcPr/>
                </a:tc>
                <a:tc>
                  <a:txBody>
                    <a:bodyPr/>
                    <a:lstStyle/>
                    <a:p>
                      <a:r>
                        <a:rPr lang="en-US" sz="1100"/>
                        <a:t>1.4 - 5.4</a:t>
                      </a:r>
                    </a:p>
                  </a:txBody>
                  <a:tcPr/>
                </a:tc>
                <a:extLst>
                  <a:ext uri="{0D108BD9-81ED-4DB2-BD59-A6C34878D82A}">
                    <a16:rowId xmlns:a16="http://schemas.microsoft.com/office/drawing/2014/main" val="3227782684"/>
                  </a:ext>
                </a:extLst>
              </a:tr>
              <a:tr h="167088">
                <a:tc vMerge="1">
                  <a:txBody>
                    <a:bodyPr/>
                    <a:lstStyle/>
                    <a:p>
                      <a:endParaRPr lang="en-US" sz="1100"/>
                    </a:p>
                  </a:txBody>
                  <a:tcPr/>
                </a:tc>
                <a:tc>
                  <a:txBody>
                    <a:bodyPr/>
                    <a:lstStyle/>
                    <a:p>
                      <a:r>
                        <a:rPr lang="en-US" sz="1100"/>
                        <a:t>Sơn</a:t>
                      </a:r>
                      <a:r>
                        <a:rPr lang="en-US" sz="1100" baseline="0"/>
                        <a:t> nước</a:t>
                      </a:r>
                      <a:endParaRPr lang="en-US" sz="1100"/>
                    </a:p>
                  </a:txBody>
                  <a:tcPr/>
                </a:tc>
                <a:tc>
                  <a:txBody>
                    <a:bodyPr/>
                    <a:lstStyle/>
                    <a:p>
                      <a:r>
                        <a:rPr lang="en-US" sz="1100"/>
                        <a:t>20 - 30</a:t>
                      </a:r>
                    </a:p>
                  </a:txBody>
                  <a:tcPr/>
                </a:tc>
                <a:extLst>
                  <a:ext uri="{0D108BD9-81ED-4DB2-BD59-A6C34878D82A}">
                    <a16:rowId xmlns:a16="http://schemas.microsoft.com/office/drawing/2014/main" val="1462885676"/>
                  </a:ext>
                </a:extLst>
              </a:tr>
              <a:tr h="167088">
                <a:tc rowSpan="3">
                  <a:txBody>
                    <a:bodyPr/>
                    <a:lstStyle/>
                    <a:p>
                      <a:pPr algn="l"/>
                      <a:r>
                        <a:rPr lang="en-US" sz="1100"/>
                        <a:t>Sản</a:t>
                      </a:r>
                      <a:r>
                        <a:rPr lang="en-US" sz="1100" baseline="0"/>
                        <a:t> phẩm ngành c</a:t>
                      </a:r>
                      <a:r>
                        <a:rPr lang="en-US" sz="1100"/>
                        <a:t>ông</a:t>
                      </a:r>
                      <a:r>
                        <a:rPr lang="en-US" sz="1100" baseline="0"/>
                        <a:t> nghiệp nặng</a:t>
                      </a:r>
                      <a:endParaRPr lang="en-US" sz="1100"/>
                    </a:p>
                  </a:txBody>
                  <a:tcPr/>
                </a:tc>
                <a:tc>
                  <a:txBody>
                    <a:bodyPr/>
                    <a:lstStyle/>
                    <a:p>
                      <a:r>
                        <a:rPr lang="en-US" sz="1100"/>
                        <a:t>Thép</a:t>
                      </a:r>
                      <a:r>
                        <a:rPr lang="en-US" sz="1100" baseline="0"/>
                        <a:t> thành phẩm</a:t>
                      </a:r>
                      <a:endParaRPr lang="en-US" sz="1100"/>
                    </a:p>
                  </a:txBody>
                  <a:tcPr/>
                </a:tc>
                <a:tc>
                  <a:txBody>
                    <a:bodyPr/>
                    <a:lstStyle/>
                    <a:p>
                      <a:r>
                        <a:rPr lang="en-US" sz="1100"/>
                        <a:t>13</a:t>
                      </a:r>
                    </a:p>
                  </a:txBody>
                  <a:tcPr/>
                </a:tc>
                <a:extLst>
                  <a:ext uri="{0D108BD9-81ED-4DB2-BD59-A6C34878D82A}">
                    <a16:rowId xmlns:a16="http://schemas.microsoft.com/office/drawing/2014/main" val="917951248"/>
                  </a:ext>
                </a:extLst>
              </a:tr>
              <a:tr h="167088">
                <a:tc vMerge="1">
                  <a:txBody>
                    <a:bodyPr/>
                    <a:lstStyle/>
                    <a:p>
                      <a:endParaRPr lang="en-US" sz="1100"/>
                    </a:p>
                  </a:txBody>
                  <a:tcPr/>
                </a:tc>
                <a:tc>
                  <a:txBody>
                    <a:bodyPr/>
                    <a:lstStyle/>
                    <a:p>
                      <a:r>
                        <a:rPr lang="en-US" sz="1100"/>
                        <a:t>Xi măng</a:t>
                      </a:r>
                    </a:p>
                  </a:txBody>
                  <a:tcPr/>
                </a:tc>
                <a:tc>
                  <a:txBody>
                    <a:bodyPr/>
                    <a:lstStyle/>
                    <a:p>
                      <a:r>
                        <a:rPr lang="en-US" sz="1100"/>
                        <a:t>14</a:t>
                      </a:r>
                    </a:p>
                  </a:txBody>
                  <a:tcPr/>
                </a:tc>
                <a:extLst>
                  <a:ext uri="{0D108BD9-81ED-4DB2-BD59-A6C34878D82A}">
                    <a16:rowId xmlns:a16="http://schemas.microsoft.com/office/drawing/2014/main" val="648734119"/>
                  </a:ext>
                </a:extLst>
              </a:tr>
              <a:tr h="167088">
                <a:tc vMerge="1">
                  <a:txBody>
                    <a:bodyPr/>
                    <a:lstStyle/>
                    <a:p>
                      <a:endParaRPr lang="en-US" sz="1100"/>
                    </a:p>
                  </a:txBody>
                  <a:tcPr/>
                </a:tc>
                <a:tc>
                  <a:txBody>
                    <a:bodyPr/>
                    <a:lstStyle/>
                    <a:p>
                      <a:r>
                        <a:rPr lang="en-US" sz="1100"/>
                        <a:t>Sợi</a:t>
                      </a:r>
                      <a:r>
                        <a:rPr lang="en-US" sz="1100" baseline="0"/>
                        <a:t> dệt</a:t>
                      </a:r>
                      <a:endParaRPr lang="en-US" sz="1100"/>
                    </a:p>
                  </a:txBody>
                  <a:tcPr/>
                </a:tc>
                <a:tc>
                  <a:txBody>
                    <a:bodyPr/>
                    <a:lstStyle/>
                    <a:p>
                      <a:r>
                        <a:rPr lang="en-US" sz="1100" dirty="0"/>
                        <a:t>14</a:t>
                      </a:r>
                    </a:p>
                  </a:txBody>
                  <a:tcP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1216628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idx="4294967295"/>
          </p:nvPr>
        </p:nvSpPr>
        <p:spPr>
          <a:xfrm>
            <a:off x="609600" y="1027605"/>
            <a:ext cx="10972800" cy="495200"/>
          </a:xfrm>
        </p:spPr>
        <p:txBody>
          <a:bodyPr>
            <a:noAutofit/>
          </a:bodyPr>
          <a:lstStyle/>
          <a:p>
            <a:r>
              <a:rPr lang="vi-VN" sz="2400" dirty="0">
                <a:solidFill>
                  <a:schemeClr val="accent1">
                    <a:lumMod val="50000"/>
                  </a:schemeClr>
                </a:solidFill>
                <a:latin typeface="Arial" panose="020B0604020202020204" pitchFamily="34" charset="0"/>
              </a:rPr>
              <a:t>Thực trạng sử dụng năng lượng trong công nghiệp</a:t>
            </a:r>
            <a:endParaRPr lang="en-US" sz="2400"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4294967295"/>
          </p:nvPr>
        </p:nvSpPr>
        <p:spPr bwMode="auto">
          <a:xfrm>
            <a:off x="609600" y="1434843"/>
            <a:ext cx="10972800" cy="530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Tỷ</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trọng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chiếm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khoảng</a:t>
            </a:r>
            <a:r>
              <a:rPr lang="en-US" altLang="en-US" sz="1800" dirty="0">
                <a:solidFill>
                  <a:schemeClr val="tx1"/>
                </a:solidFill>
                <a:latin typeface="Arial" panose="020B0604020202020204" pitchFamily="34" charset="0"/>
              </a:rPr>
              <a:t> 47% </a:t>
            </a:r>
            <a:r>
              <a:rPr lang="en-US" altLang="en-US" sz="1800" dirty="0" err="1">
                <a:solidFill>
                  <a:schemeClr val="tx1"/>
                </a:solidFill>
                <a:latin typeface="Arial" panose="020B0604020202020204" pitchFamily="34" charset="0"/>
              </a:rPr>
              <a:t>tổng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cả</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nước</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ngành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nhiều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sản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xuất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thép</a:t>
            </a:r>
            <a:r>
              <a:rPr lang="en-US" altLang="en-US" sz="1800" dirty="0">
                <a:solidFill>
                  <a:schemeClr val="tx1"/>
                </a:solidFill>
                <a:latin typeface="Arial" panose="020B0604020202020204" pitchFamily="34" charset="0"/>
                <a:cs typeface="Arial" panose="020B0604020202020204" pitchFamily="34" charset="0"/>
              </a:rPr>
              <a:t>, xi </a:t>
            </a:r>
            <a:r>
              <a:rPr lang="en-US" altLang="en-US" sz="1800" dirty="0" err="1">
                <a:solidFill>
                  <a:schemeClr val="tx1"/>
                </a:solidFill>
                <a:latin typeface="Arial" panose="020B0604020202020204" pitchFamily="34" charset="0"/>
                <a:cs typeface="Arial" panose="020B0604020202020204" pitchFamily="34" charset="0"/>
              </a:rPr>
              <a:t>măng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dệt</a:t>
            </a:r>
            <a:r>
              <a:rPr lang="en-US" altLang="en-US" sz="1800" dirty="0">
                <a:solidFill>
                  <a:schemeClr val="tx1"/>
                </a:solidFill>
                <a:latin typeface="Arial" panose="020B0604020202020204" pitchFamily="34" charset="0"/>
                <a:cs typeface="Arial" panose="020B0604020202020204" pitchFamily="34" charset="0"/>
              </a:rPr>
              <a:t> may, </a:t>
            </a:r>
            <a:r>
              <a:rPr lang="en-US" altLang="en-US" sz="1800" dirty="0" err="1">
                <a:solidFill>
                  <a:schemeClr val="tx1"/>
                </a:solidFill>
                <a:latin typeface="Arial" panose="020B0604020202020204" pitchFamily="34" charset="0"/>
                <a:cs typeface="Arial" panose="020B0604020202020204" pitchFamily="34" charset="0"/>
              </a:rPr>
              <a:t>chế</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biến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gỗ</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hóa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chất</a:t>
            </a:r>
            <a:r>
              <a:rPr lang="en-US" altLang="en-US" sz="18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vi-VN" altLang="en-US" sz="1800" b="1" i="1" dirty="0">
                <a:solidFill>
                  <a:schemeClr val="tx1"/>
                </a:solidFill>
                <a:latin typeface="Arial" panose="020B0604020202020204" pitchFamily="34" charset="0"/>
                <a:cs typeface="Arial" panose="020B0604020202020204" pitchFamily="34" charset="0"/>
              </a:rPr>
              <a:t>Theo Chương trình Quốc gia về Tiết kiệm Năng lượng, ngành chế biến thực phẩm (food-processing) chiếm khoảng 19,2% tổng mức tiêu thụ năng lượng của toàn ngành công nghiệp.</a:t>
            </a:r>
            <a:r>
              <a:rPr lang="en-US" altLang="en-US" sz="1800" b="1" i="1" dirty="0">
                <a:solidFill>
                  <a:schemeClr val="tx1"/>
                </a:solidFill>
                <a:latin typeface="Arial" panose="020B0604020202020204" pitchFamily="34" charset="0"/>
                <a:cs typeface="Arial" panose="020B0604020202020204" pitchFamily="34" charset="0"/>
              </a:rPr>
              <a:t> </a:t>
            </a:r>
            <a:r>
              <a:rPr lang="vi-VN" altLang="en-US" sz="1800" b="1" i="1" dirty="0">
                <a:solidFill>
                  <a:schemeClr val="tx1"/>
                </a:solidFill>
                <a:latin typeface="Arial" panose="020B0604020202020204" pitchFamily="34" charset="0"/>
                <a:cs typeface="Arial" panose="020B0604020202020204" pitchFamily="34" charset="0"/>
              </a:rPr>
              <a:t>Những ngành này — thường tiêu tốn năng lượng lớn — chiếm khoảng 20–30% tổng năng lượng trong lĩnh vực chế biến thực phẩm.</a:t>
            </a:r>
            <a:r>
              <a:rPr lang="en-US" altLang="en-US" sz="1800" b="1" i="1"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Hiệu quả sử dụng năng lượng: </a:t>
            </a:r>
            <a:r>
              <a:rPr lang="en-US" altLang="en-US" sz="1800" dirty="0">
                <a:solidFill>
                  <a:schemeClr val="tx1"/>
                </a:solidFill>
                <a:latin typeface="Arial" panose="020B0604020202020204" pitchFamily="34" charset="0"/>
              </a:rPr>
              <a:t>Hiệu suất tiêu thụ năng lượng vẫn chưa cao, có sự lãng phí đáng kể do công nghệ lạc hậu và quản lý kém hiệu quả. </a:t>
            </a:r>
          </a:p>
        </p:txBody>
      </p:sp>
    </p:spTree>
    <p:extLst>
      <p:ext uri="{BB962C8B-B14F-4D97-AF65-F5344CB8AC3E}">
        <p14:creationId xmlns:p14="http://schemas.microsoft.com/office/powerpoint/2010/main" val="472069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idx="4294967295"/>
          </p:nvPr>
        </p:nvSpPr>
        <p:spPr>
          <a:xfrm>
            <a:off x="609600" y="1112707"/>
            <a:ext cx="10972800" cy="495200"/>
          </a:xfrm>
        </p:spPr>
        <p:txBody>
          <a:bodyPr>
            <a:noAutofit/>
          </a:bodyPr>
          <a:lstStyle/>
          <a:p>
            <a:r>
              <a:rPr lang="vi-VN" sz="2400" dirty="0">
                <a:solidFill>
                  <a:schemeClr val="accent1">
                    <a:lumMod val="50000"/>
                  </a:schemeClr>
                </a:solidFill>
                <a:latin typeface="Arial" panose="020B0604020202020204" pitchFamily="34" charset="0"/>
              </a:rPr>
              <a:t>Nguyên nhân tiêu thụ năng lượng cao</a:t>
            </a:r>
            <a:endParaRPr lang="en-US" sz="2400"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4294967295"/>
          </p:nvPr>
        </p:nvSpPr>
        <p:spPr bwMode="auto">
          <a:xfrm>
            <a:off x="431800" y="1669372"/>
            <a:ext cx="5513917" cy="5032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285750" indent="-285750" algn="just" defTabSz="1219170" eaLnBrk="0" fontAlgn="base" hangingPunct="0">
              <a:spcBef>
                <a:spcPts val="800"/>
              </a:spcBef>
              <a:spcAft>
                <a:spcPts val="800"/>
              </a:spcAft>
              <a:buClrTx/>
              <a:buSzTx/>
              <a:buFont typeface="Wingdings" panose="05000000000000000000" pitchFamily="2" charset="2"/>
              <a:buChar char="v"/>
            </a:pPr>
            <a:r>
              <a:rPr lang="vi-VN" sz="1800" b="1" dirty="0">
                <a:solidFill>
                  <a:schemeClr val="tx1"/>
                </a:solidFill>
              </a:rPr>
              <a:t>Công nghệ lạc hậu: </a:t>
            </a:r>
            <a:r>
              <a:rPr lang="vi-VN" sz="1800" dirty="0">
                <a:solidFill>
                  <a:schemeClr val="tx1"/>
                </a:solidFill>
              </a:rPr>
              <a:t>Nhiều doanh nghiệp chế biến thủy sản vẫn dựa vào công nghệ lạc hậu, tiêu tốn quá nhiều năng lượng và gây ô nhiễm môi trường </a:t>
            </a:r>
            <a:r>
              <a:rPr lang="vi-VN" sz="1800">
                <a:solidFill>
                  <a:schemeClr val="tx1"/>
                </a:solidFill>
              </a:rPr>
              <a:t>đáng kể</a:t>
            </a:r>
            <a:r>
              <a:rPr lang="en-US" sz="1800">
                <a:solidFill>
                  <a:schemeClr val="tx1"/>
                </a:solidFill>
              </a:rPr>
              <a:t>: </a:t>
            </a:r>
            <a:r>
              <a:rPr lang="vi-VN" sz="1800">
                <a:solidFill>
                  <a:schemeClr val="tx1"/>
                </a:solidFill>
              </a:rPr>
              <a:t>hệ thống cấp đông, </a:t>
            </a:r>
            <a:r>
              <a:rPr lang="vi-VN" sz="1800" dirty="0">
                <a:solidFill>
                  <a:schemeClr val="tx1"/>
                </a:solidFill>
              </a:rPr>
              <a:t>dây chuyền xử lý thủ công, nồi hơi cũ và thực hành quản lý nước và chất thải </a:t>
            </a:r>
            <a:r>
              <a:rPr lang="vi-VN" sz="1800">
                <a:solidFill>
                  <a:schemeClr val="tx1"/>
                </a:solidFill>
              </a:rPr>
              <a:t>kém.</a:t>
            </a:r>
            <a:endParaRPr lang="en-US" sz="1800">
              <a:solidFill>
                <a:schemeClr val="tx1"/>
              </a:solidFill>
            </a:endParaRPr>
          </a:p>
          <a:p>
            <a:pPr marL="0" indent="0" algn="just" defTabSz="1219170" eaLnBrk="0" fontAlgn="base" hangingPunct="0">
              <a:spcBef>
                <a:spcPts val="800"/>
              </a:spcBef>
              <a:spcAft>
                <a:spcPts val="800"/>
              </a:spcAft>
              <a:buClrTx/>
              <a:buSzTx/>
              <a:buNone/>
            </a:pPr>
            <a:r>
              <a:rPr lang="vi-VN" sz="1800">
                <a:solidFill>
                  <a:schemeClr val="tx1"/>
                </a:solidFill>
              </a:rPr>
              <a:t> </a:t>
            </a:r>
            <a:r>
              <a:rPr lang="vi-VN" sz="1800" dirty="0">
                <a:solidFill>
                  <a:schemeClr val="tx1"/>
                </a:solidFill>
              </a:rPr>
              <a:t>Những công nghệ như vậy dẫn đến chi phí vận hành cao, chất lượng sản phẩm thấp và không tuân thủ các tiêu chuẩn môi trường và an toàn thực phẩm. Nâng cấp lên thiết bị hiện đại, tiết kiệm năng lượng và triển khai hệ thống xử lý nước thải và tự động hóa là điều cần thiết để cải thiện tính bền vững và khả năng cạnh tranh trên thị trường toàn </a:t>
            </a:r>
            <a:r>
              <a:rPr lang="vi-VN" sz="1800">
                <a:solidFill>
                  <a:schemeClr val="tx1"/>
                </a:solidFill>
              </a:rPr>
              <a:t>cầu</a:t>
            </a:r>
            <a:r>
              <a:rPr lang="vi-VN" sz="1800" b="1">
                <a:solidFill>
                  <a:schemeClr val="tx1"/>
                </a:solidFill>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endParaRPr lang="en-US" altLang="en-US" sz="1800" dirty="0">
              <a:solidFill>
                <a:schemeClr val="tx1"/>
              </a:solidFill>
              <a:latin typeface="Arial" panose="020B0604020202020204" pitchFamily="34" charset="0"/>
            </a:endParaRPr>
          </a:p>
        </p:txBody>
      </p:sp>
      <p:sp>
        <p:nvSpPr>
          <p:cNvPr id="6" name="AutoShape 4">
            <a:extLst>
              <a:ext uri="{FF2B5EF4-FFF2-40B4-BE49-F238E27FC236}">
                <a16:creationId xmlns:a16="http://schemas.microsoft.com/office/drawing/2014/main" id="{6C821EFD-3F32-F821-BB2F-7F582C9D7D3B}"/>
              </a:ext>
            </a:extLst>
          </p:cNvPr>
          <p:cNvSpPr>
            <a:spLocks noGrp="1" noChangeAspect="1" noChangeArrowheads="1"/>
          </p:cNvSpPr>
          <p:nvPr>
            <p:ph type="body" idx="4294967295"/>
          </p:nvPr>
        </p:nvSpPr>
        <p:spPr bwMode="auto">
          <a:xfrm>
            <a:off x="6148920" y="1989139"/>
            <a:ext cx="5516033" cy="439261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a:p>
            <a:endParaRPr lang="en-US"/>
          </a:p>
          <a:p>
            <a:endParaRPr lang="en-US"/>
          </a:p>
          <a:p>
            <a:endParaRPr lang="en-US"/>
          </a:p>
          <a:p>
            <a:endParaRPr lang="en-US"/>
          </a:p>
          <a:p>
            <a:endParaRPr lang="en-US"/>
          </a:p>
          <a:p>
            <a:endParaRPr lang="en-US"/>
          </a:p>
          <a:p>
            <a:endParaRPr lang="en-US"/>
          </a:p>
          <a:p>
            <a:pPr marL="139700" indent="0" algn="ctr">
              <a:buNone/>
            </a:pPr>
            <a:r>
              <a:rPr lang="en-US" sz="1800"/>
              <a:t>Hình ảnh công nghệ cấp đông</a:t>
            </a:r>
          </a:p>
        </p:txBody>
      </p:sp>
      <p:pic>
        <p:nvPicPr>
          <p:cNvPr id="8" name="Picture 7">
            <a:extLst>
              <a:ext uri="{FF2B5EF4-FFF2-40B4-BE49-F238E27FC236}">
                <a16:creationId xmlns:a16="http://schemas.microsoft.com/office/drawing/2014/main" id="{B607114A-1B2D-8E58-BAB0-1891103E7F85}"/>
              </a:ext>
            </a:extLst>
          </p:cNvPr>
          <p:cNvPicPr>
            <a:picLocks noChangeAspect="1"/>
          </p:cNvPicPr>
          <p:nvPr/>
        </p:nvPicPr>
        <p:blipFill>
          <a:blip r:embed="rId2"/>
          <a:stretch>
            <a:fillRect/>
          </a:stretch>
        </p:blipFill>
        <p:spPr>
          <a:xfrm>
            <a:off x="6532095" y="1900051"/>
            <a:ext cx="4496261" cy="3318096"/>
          </a:xfrm>
          <a:prstGeom prst="rect">
            <a:avLst/>
          </a:prstGeom>
        </p:spPr>
      </p:pic>
    </p:spTree>
    <p:extLst>
      <p:ext uri="{BB962C8B-B14F-4D97-AF65-F5344CB8AC3E}">
        <p14:creationId xmlns:p14="http://schemas.microsoft.com/office/powerpoint/2010/main" val="4053485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idx="4294967295"/>
          </p:nvPr>
        </p:nvSpPr>
        <p:spPr>
          <a:xfrm>
            <a:off x="609600" y="1125576"/>
            <a:ext cx="10972800" cy="495200"/>
          </a:xfrm>
        </p:spPr>
        <p:txBody>
          <a:bodyPr>
            <a:noAutofit/>
          </a:bodyPr>
          <a:lstStyle/>
          <a:p>
            <a:r>
              <a:rPr lang="vi-VN" sz="2400" dirty="0">
                <a:solidFill>
                  <a:schemeClr val="accent1">
                    <a:lumMod val="50000"/>
                  </a:schemeClr>
                </a:solidFill>
                <a:latin typeface="Arial" panose="020B0604020202020204" pitchFamily="34" charset="0"/>
              </a:rPr>
              <a:t>Những thách thức trong quản lý và SDNL</a:t>
            </a:r>
            <a:endParaRPr lang="en-US" sz="2400"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4294967295"/>
          </p:nvPr>
        </p:nvSpPr>
        <p:spPr bwMode="auto">
          <a:xfrm>
            <a:off x="609600" y="1805580"/>
            <a:ext cx="10861481" cy="4196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vi-VN" sz="1800" b="1">
                <a:solidFill>
                  <a:schemeClr val="tx1"/>
                </a:solidFill>
              </a:rPr>
              <a:t>Thiếu đầu tư đổi mới sáng tạo: </a:t>
            </a:r>
            <a:r>
              <a:rPr lang="vi-VN" sz="1800">
                <a:solidFill>
                  <a:schemeClr val="tx1"/>
                </a:solidFill>
              </a:rPr>
              <a:t>Không đủ vốn và động lực đầu tư thiết bị và công nghệ tiết kiệm năng lượng.</a:t>
            </a:r>
            <a:r>
              <a:rPr lang="vi-VN" sz="1800" b="1">
                <a:solidFill>
                  <a:schemeClr val="tx1"/>
                </a:solidFill>
              </a:rPr>
              <a:t>
Nhận thức về hiệu quả năng lượng thấp: </a:t>
            </a:r>
            <a:r>
              <a:rPr lang="vi-VN" sz="1800">
                <a:solidFill>
                  <a:schemeClr val="tx1"/>
                </a:solidFill>
              </a:rPr>
              <a:t>Một số doanh nghiệp chưa ưu tiên các biện pháp tiết kiệm năng lượng trong quá trình sản xuất của mình</a:t>
            </a:r>
            <a:r>
              <a:rPr lang="en-US" altLang="en-US" sz="1800">
                <a:solidFill>
                  <a:schemeClr val="tx1"/>
                </a:solidFill>
                <a:latin typeface="Arial" panose="020B0604020202020204" pitchFamily="34" charset="0"/>
              </a:rPr>
              <a:t>. </a:t>
            </a:r>
            <a:endParaRPr lang="en-US" sz="1800" b="1">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vi-VN" sz="1800" b="1">
                <a:solidFill>
                  <a:schemeClr val="tx1"/>
                </a:solidFill>
              </a:rPr>
              <a:t>Thách </a:t>
            </a:r>
            <a:r>
              <a:rPr lang="vi-VN" sz="1800" b="1" dirty="0">
                <a:solidFill>
                  <a:schemeClr val="tx1"/>
                </a:solidFill>
              </a:rPr>
              <a:t>thức công nghệ: </a:t>
            </a:r>
            <a:r>
              <a:rPr lang="vi-VN" sz="1800" dirty="0">
                <a:solidFill>
                  <a:schemeClr val="tx1"/>
                </a:solidFill>
              </a:rPr>
              <a:t>Nhiều doanh nghiệp thủy sản sử dụng công nghệ lạc hậu, dẫn đến hiệu suất năng lượng thấp và ô nhiễm môi trường</a:t>
            </a:r>
            <a:r>
              <a:rPr lang="vi-VN" sz="1800" b="1" dirty="0">
                <a:solidFill>
                  <a:schemeClr val="tx1"/>
                </a:solidFill>
              </a:rPr>
              <a:t>.
Thách thức về chi phí: </a:t>
            </a:r>
            <a:r>
              <a:rPr lang="vi-VN" sz="1800" dirty="0">
                <a:solidFill>
                  <a:schemeClr val="tx1"/>
                </a:solidFill>
              </a:rPr>
              <a:t>Chi phí đầu tư ban đầu cho các công nghệ tiết kiệm năng lượng cao khiến nhiều doanh nghiệp ngần ngại thực hiện thay đổi</a:t>
            </a:r>
            <a:r>
              <a:rPr lang="vi-VN" sz="1800" b="1" dirty="0">
                <a:solidFill>
                  <a:schemeClr val="tx1"/>
                </a:solidFill>
              </a:rPr>
              <a:t>.
Thiếu các chính sách hỗ trợ mạnh mẽ: </a:t>
            </a:r>
            <a:r>
              <a:rPr lang="vi-VN" sz="1800" dirty="0">
                <a:solidFill>
                  <a:schemeClr val="tx1"/>
                </a:solidFill>
              </a:rPr>
              <a:t>Mặc dù có chính sách khuyến khích sử dụng năng lượng hiệu quả, nhưng các doanh nghiệp thủy sản vẫn chưa đủ hiệu quả để thúc đẩy việc áp dụng rộng rãi các biện pháp tiết kiệm năng lượng trong các doanh nghiệp</a:t>
            </a:r>
            <a:r>
              <a:rPr lang="en-US" altLang="en-US" sz="18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68171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idx="4294967295"/>
          </p:nvPr>
        </p:nvSpPr>
        <p:spPr>
          <a:xfrm>
            <a:off x="609600" y="1147347"/>
            <a:ext cx="10972800" cy="495200"/>
          </a:xfrm>
        </p:spPr>
        <p:txBody>
          <a:bodyPr>
            <a:noAutofit/>
          </a:bodyPr>
          <a:lstStyle/>
          <a:p>
            <a:r>
              <a:rPr lang="vi-VN" sz="2400" dirty="0">
                <a:solidFill>
                  <a:schemeClr val="accent1">
                    <a:lumMod val="50000"/>
                  </a:schemeClr>
                </a:solidFill>
                <a:latin typeface="Arial" panose="020B0604020202020204" pitchFamily="34" charset="0"/>
              </a:rPr>
              <a:t>Xu hướng phát triển bền vững trong công nghiệp</a:t>
            </a:r>
            <a:endParaRPr lang="en-US" sz="2400"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4294967295"/>
          </p:nvPr>
        </p:nvSpPr>
        <p:spPr bwMode="auto">
          <a:xfrm>
            <a:off x="609600" y="1901760"/>
            <a:ext cx="10861481" cy="3713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vi-VN" sz="1800" b="1" dirty="0">
                <a:solidFill>
                  <a:schemeClr val="tx1"/>
                </a:solidFill>
              </a:rPr>
              <a:t>Công nghiệp xanh: </a:t>
            </a:r>
            <a:r>
              <a:rPr lang="vi-VN" sz="1800" dirty="0">
                <a:solidFill>
                  <a:schemeClr val="tx1"/>
                </a:solidFill>
              </a:rPr>
              <a:t>Các doanh nghiệp thủy sản đang dần quan tâm hơn đến việc sử dụng năng lượng tái tạo và phát triển sản xuất bền vững</a:t>
            </a:r>
            <a:r>
              <a:rPr lang="vi-VN" sz="1800" b="1" dirty="0">
                <a:solidFill>
                  <a:schemeClr val="tx1"/>
                </a:solidFill>
              </a:rPr>
              <a:t>.
Xu hướng quốc tế: </a:t>
            </a:r>
            <a:r>
              <a:rPr lang="vi-VN" sz="1800" dirty="0">
                <a:solidFill>
                  <a:schemeClr val="tx1"/>
                </a:solidFill>
              </a:rPr>
              <a:t>Các tập đoàn đa quốc gia có tiêu chuẩn cao hơn về các yêu cầu về năng lượng và môi trường khi hợp tác, đặc biệt là trong các ngành như dệt may và điện tử</a:t>
            </a:r>
            <a:r>
              <a:rPr lang="vi-VN" sz="1800" b="1" dirty="0">
                <a:solidFill>
                  <a:schemeClr val="tx1"/>
                </a:solidFill>
              </a:rPr>
              <a:t>.
Chuyển đổi số và tối ưu hóa năng lượng: </a:t>
            </a:r>
            <a:r>
              <a:rPr lang="vi-VN" sz="1800" dirty="0">
                <a:solidFill>
                  <a:schemeClr val="tx1"/>
                </a:solidFill>
              </a:rPr>
              <a:t>Ứng dụng công nghệ số để giám sát và tối ưu hóa việc sử dụng năng lượng trong sản xuất</a:t>
            </a:r>
            <a:r>
              <a:rPr lang="vi-VN" sz="1800" b="1" dirty="0">
                <a:solidFill>
                  <a:schemeClr val="tx1"/>
                </a:solidFill>
              </a:rPr>
              <a:t>.
</a:t>
            </a:r>
            <a:r>
              <a:rPr lang="vi-VN" sz="1800" dirty="0">
                <a:solidFill>
                  <a:schemeClr val="tx1"/>
                </a:solidFill>
              </a:rPr>
              <a:t>Các xu hướng mới đều chú trọng nhất định đến việc giảm phát thải khí nhà kính trong sản xuất và đã trở thành tiêu chí hợp tác của nhiều tập đoàn quốc tế lớn. Vấn đề này ngày càng trở nên quan trọng và thách thức đối với sự phát triển công nghiệp của Việt Nam</a:t>
            </a:r>
            <a:r>
              <a:rPr lang="vi-VN" sz="1800" b="1" dirty="0">
                <a:solidFill>
                  <a:schemeClr val="tx1"/>
                </a:solidFill>
              </a:rPr>
              <a:t>. Các xu hướng bền vững cũng có liên quan hoặc được thực hiện bởi ngành thủy sản</a:t>
            </a:r>
            <a:endParaRPr lang="vi-VN"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6769769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92B8BA9-5C44-B08E-7348-A5A1AEAA72C1}"/>
              </a:ext>
            </a:extLst>
          </p:cNvPr>
          <p:cNvSpPr txBox="1"/>
          <p:nvPr/>
        </p:nvSpPr>
        <p:spPr>
          <a:xfrm>
            <a:off x="1005447" y="2586077"/>
            <a:ext cx="10181105" cy="1131848"/>
          </a:xfrm>
          <a:prstGeom prst="rect">
            <a:avLst/>
          </a:prstGeom>
          <a:noFill/>
        </p:spPr>
        <p:txBody>
          <a:bodyPr wrap="square">
            <a:spAutoFit/>
          </a:bodyPr>
          <a:lstStyle/>
          <a:p>
            <a:pPr>
              <a:lnSpc>
                <a:spcPct val="150000"/>
              </a:lnSpc>
            </a:pPr>
            <a:r>
              <a:rPr lang="en-US" sz="2400" b="1" dirty="0">
                <a:solidFill>
                  <a:schemeClr val="accent1">
                    <a:lumMod val="50000"/>
                  </a:schemeClr>
                </a:solidFill>
                <a:latin typeface="Arial" panose="020B0604020202020204" pitchFamily="34" charset="0"/>
                <a:cs typeface="Arial" panose="020B0604020202020204" pitchFamily="34" charset="0"/>
              </a:rPr>
              <a:t>II. Thực trạng và tiềm năng tiết kiệm năng lượng (TKNL) trong ngành công nghiệp chế biến thủy hải sản tại Việt Nam</a:t>
            </a:r>
            <a:r>
              <a:rPr lang="en-VN" sz="2400" b="1" dirty="0">
                <a:solidFill>
                  <a:schemeClr val="accent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110961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7" name="Subtitle 2">
            <a:extLst>
              <a:ext uri="{FF2B5EF4-FFF2-40B4-BE49-F238E27FC236}">
                <a16:creationId xmlns:a16="http://schemas.microsoft.com/office/drawing/2014/main" id="{070B9ADB-FDEF-ABF3-9F2B-DAEDB6BEDC0A}"/>
              </a:ext>
            </a:extLst>
          </p:cNvPr>
          <p:cNvSpPr txBox="1">
            <a:spLocks/>
          </p:cNvSpPr>
          <p:nvPr/>
        </p:nvSpPr>
        <p:spPr>
          <a:xfrm>
            <a:off x="1078010" y="1096856"/>
            <a:ext cx="9796926"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indent="0" algn="ctr">
              <a:buNone/>
            </a:pPr>
            <a:r>
              <a:rPr lang="en-US" sz="2800" b="1" dirty="0">
                <a:solidFill>
                  <a:schemeClr val="accent1">
                    <a:lumMod val="50000"/>
                  </a:schemeClr>
                </a:solidFill>
                <a:cs typeface="Arial" panose="020B0604020202020204" pitchFamily="34" charset="0"/>
              </a:rPr>
              <a:t>Tiềm năng tiết kiệm năng lượng ngành chế biến hải sản</a:t>
            </a:r>
          </a:p>
        </p:txBody>
      </p:sp>
      <p:pic>
        <p:nvPicPr>
          <p:cNvPr id="4" name="Picture 2" descr="Global seafood industry braces for increased demand by 2030 - Food &amp;  Beverage Industry News">
            <a:extLst>
              <a:ext uri="{FF2B5EF4-FFF2-40B4-BE49-F238E27FC236}">
                <a16:creationId xmlns:a16="http://schemas.microsoft.com/office/drawing/2014/main" id="{C1C55D1D-16E5-B129-1AD1-208AA7B420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3737" y="1905654"/>
            <a:ext cx="9601199" cy="477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1973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idx="4294967295"/>
          </p:nvPr>
        </p:nvSpPr>
        <p:spPr>
          <a:xfrm>
            <a:off x="609600" y="1041135"/>
            <a:ext cx="10972800" cy="495200"/>
          </a:xfrm>
        </p:spPr>
        <p:txBody>
          <a:bodyPr>
            <a:noAutofit/>
          </a:bodyPr>
          <a:lstStyle/>
          <a:p>
            <a:r>
              <a:rPr lang="vi-VN" sz="2400" dirty="0">
                <a:solidFill>
                  <a:schemeClr val="accent1">
                    <a:lumMod val="50000"/>
                  </a:schemeClr>
                </a:solidFill>
                <a:latin typeface="Arial" panose="020B0604020202020204" pitchFamily="34" charset="0"/>
              </a:rPr>
              <a:t>CƯỜNG ĐỘ NĂNG LƯỢNG TRONG CÁC NGÀNH CÔNG NGHIỆP TRỌNG ĐIỂM TẠI VIỆT NAM</a:t>
            </a:r>
            <a:endParaRPr lang="en-VN" sz="2400" dirty="0">
              <a:solidFill>
                <a:schemeClr val="accent1">
                  <a:lumMod val="50000"/>
                </a:schemeClr>
              </a:solidFill>
            </a:endParaRPr>
          </a:p>
        </p:txBody>
      </p:sp>
      <p:sp>
        <p:nvSpPr>
          <p:cNvPr id="7" name="Rectangle 6"/>
          <p:cNvSpPr/>
          <p:nvPr/>
        </p:nvSpPr>
        <p:spPr>
          <a:xfrm rot="19695575">
            <a:off x="5993882" y="4799877"/>
            <a:ext cx="557076" cy="169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Paper</a:t>
            </a:r>
          </a:p>
        </p:txBody>
      </p:sp>
      <p:sp>
        <p:nvSpPr>
          <p:cNvPr id="9" name="Rectangle 8"/>
          <p:cNvSpPr/>
          <p:nvPr/>
        </p:nvSpPr>
        <p:spPr>
          <a:xfrm rot="19695575">
            <a:off x="4729287" y="4823617"/>
            <a:ext cx="647319" cy="169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Cement</a:t>
            </a:r>
          </a:p>
        </p:txBody>
      </p:sp>
      <p:sp>
        <p:nvSpPr>
          <p:cNvPr id="11" name="Rectangle 10"/>
          <p:cNvSpPr/>
          <p:nvPr/>
        </p:nvSpPr>
        <p:spPr>
          <a:xfrm rot="19695575">
            <a:off x="3399191" y="4815996"/>
            <a:ext cx="647319" cy="169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Steel</a:t>
            </a:r>
          </a:p>
        </p:txBody>
      </p:sp>
      <p:sp>
        <p:nvSpPr>
          <p:cNvPr id="12" name="Rectangle 11"/>
          <p:cNvSpPr/>
          <p:nvPr/>
        </p:nvSpPr>
        <p:spPr>
          <a:xfrm>
            <a:off x="5813484" y="5229499"/>
            <a:ext cx="917871" cy="267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Industry</a:t>
            </a:r>
          </a:p>
        </p:txBody>
      </p:sp>
      <p:pic>
        <p:nvPicPr>
          <p:cNvPr id="1026" name="Picture 2" descr="Output image">
            <a:extLst>
              <a:ext uri="{FF2B5EF4-FFF2-40B4-BE49-F238E27FC236}">
                <a16:creationId xmlns:a16="http://schemas.microsoft.com/office/drawing/2014/main" id="{507A0D3C-0473-96FA-1670-A0B2EA0EA2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5256" y="1847022"/>
            <a:ext cx="6856456" cy="5010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705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idx="4294967295"/>
          </p:nvPr>
        </p:nvSpPr>
        <p:spPr>
          <a:xfrm>
            <a:off x="468087" y="1120448"/>
            <a:ext cx="10972800" cy="495200"/>
          </a:xfrm>
        </p:spPr>
        <p:txBody>
          <a:bodyPr>
            <a:normAutofit fontScale="90000"/>
          </a:bodyPr>
          <a:lstStyle/>
          <a:p>
            <a:r>
              <a:rPr lang="vi-VN" dirty="0">
                <a:solidFill>
                  <a:schemeClr val="accent1">
                    <a:lumMod val="50000"/>
                  </a:schemeClr>
                </a:solidFill>
                <a:latin typeface="+mn-lt"/>
              </a:rPr>
              <a:t>Định mức tiêu hao năng lượng </a:t>
            </a:r>
            <a:r>
              <a:rPr lang="en-US" dirty="0" err="1">
                <a:solidFill>
                  <a:schemeClr val="accent1">
                    <a:lumMod val="50000"/>
                  </a:schemeClr>
                </a:solidFill>
                <a:latin typeface="+mn-lt"/>
              </a:rPr>
              <a:t>cho</a:t>
            </a:r>
            <a:r>
              <a:rPr lang="en-US" dirty="0">
                <a:solidFill>
                  <a:schemeClr val="accent1">
                    <a:lumMod val="50000"/>
                  </a:schemeClr>
                </a:solidFill>
                <a:latin typeface="+mn-lt"/>
              </a:rPr>
              <a:t> ngành chế biến thủy sản</a:t>
            </a: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extLst>
              <p:ext uri="{D42A27DB-BD31-4B8C-83A1-F6EECF244321}">
                <p14:modId xmlns:p14="http://schemas.microsoft.com/office/powerpoint/2010/main" val="2465934427"/>
              </p:ext>
            </p:extLst>
          </p:nvPr>
        </p:nvGraphicFramePr>
        <p:xfrm>
          <a:off x="468086" y="1822476"/>
          <a:ext cx="10972801" cy="4544064"/>
        </p:xfrm>
        <a:graphic>
          <a:graphicData uri="http://schemas.openxmlformats.org/drawingml/2006/table">
            <a:tbl>
              <a:tblPr firstRow="1" firstCol="1" bandRow="1">
                <a:tableStyleId>{912C8C85-51F0-491E-9774-3900AFEF0FD7}</a:tableStyleId>
              </a:tblPr>
              <a:tblGrid>
                <a:gridCol w="4484914">
                  <a:extLst>
                    <a:ext uri="{9D8B030D-6E8A-4147-A177-3AD203B41FA5}">
                      <a16:colId xmlns:a16="http://schemas.microsoft.com/office/drawing/2014/main" val="1885385817"/>
                    </a:ext>
                  </a:extLst>
                </a:gridCol>
                <a:gridCol w="6487887">
                  <a:extLst>
                    <a:ext uri="{9D8B030D-6E8A-4147-A177-3AD203B41FA5}">
                      <a16:colId xmlns:a16="http://schemas.microsoft.com/office/drawing/2014/main" val="3204278748"/>
                    </a:ext>
                  </a:extLst>
                </a:gridCol>
              </a:tblGrid>
              <a:tr h="701119">
                <a:tc>
                  <a:txBody>
                    <a:bodyPr/>
                    <a:lstStyle/>
                    <a:p>
                      <a:pPr algn="ctr">
                        <a:lnSpc>
                          <a:spcPct val="125000"/>
                        </a:lnSpc>
                        <a:spcBef>
                          <a:spcPts val="600"/>
                        </a:spcBef>
                        <a:spcAft>
                          <a:spcPts val="600"/>
                        </a:spcAft>
                      </a:pPr>
                      <a:r>
                        <a:rPr lang="en-US" sz="2000" b="1" dirty="0">
                          <a:solidFill>
                            <a:srgbClr val="FFFFFF"/>
                          </a:solidFill>
                          <a:effectLst/>
                          <a:latin typeface="+mn-lt"/>
                          <a:ea typeface="Calibri" panose="020F0502020204030204" pitchFamily="34" charset="0"/>
                          <a:cs typeface="Arial" panose="020B0604020202020204" pitchFamily="34" charset="0"/>
                        </a:rPr>
                        <a:t>Định mức tiêu hao năng lượng (ĐMTHNL)</a:t>
                      </a:r>
                      <a:endParaRPr lang="en-US" sz="2400" dirty="0">
                        <a:effectLst/>
                        <a:latin typeface="+mn-lt"/>
                        <a:ea typeface="Calibri" panose="020F0502020204030204" pitchFamily="34" charset="0"/>
                        <a:cs typeface="Arial" panose="020B0604020202020204" pitchFamily="34"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Các yêu cầu liên quan khác</a:t>
                      </a:r>
                      <a:endParaRPr lang="en-US" sz="2400" dirty="0">
                        <a:effectLst/>
                        <a:latin typeface="+mn-lt"/>
                        <a:ea typeface="Calibri" panose="020F0502020204030204" pitchFamily="34" charset="0"/>
                        <a:cs typeface="Arial" panose="020B0604020202020204" pitchFamily="34"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597711">
                <a:tc gridSpan="2">
                  <a:txBody>
                    <a:bodyPr/>
                    <a:lstStyle/>
                    <a:p>
                      <a:pPr algn="just">
                        <a:lnSpc>
                          <a:spcPct val="125000"/>
                        </a:lnSpc>
                        <a:spcBef>
                          <a:spcPts val="600"/>
                        </a:spcBef>
                        <a:spcAft>
                          <a:spcPts val="600"/>
                        </a:spcAft>
                      </a:pPr>
                      <a:r>
                        <a:rPr lang="vi-VN" sz="1600" b="0" i="0" u="none" strike="noStrike" cap="none" dirty="0">
                          <a:solidFill>
                            <a:schemeClr val="tx1"/>
                          </a:solidFill>
                          <a:effectLst/>
                          <a:latin typeface="+mn-lt"/>
                          <a:ea typeface="+mn-ea"/>
                          <a:cs typeface="+mn-cs"/>
                          <a:sym typeface="Arial"/>
                        </a:rPr>
                        <a:t>Theo quy định tại Điều </a:t>
                      </a:r>
                      <a:r>
                        <a:rPr lang="en-US" sz="1600" b="0" i="0" u="none" strike="noStrike" cap="none" dirty="0">
                          <a:solidFill>
                            <a:schemeClr val="tx1"/>
                          </a:solidFill>
                          <a:effectLst/>
                          <a:latin typeface="+mn-lt"/>
                          <a:ea typeface="+mn-ea"/>
                          <a:cs typeface="+mn-cs"/>
                          <a:sym typeface="Arial"/>
                        </a:rPr>
                        <a:t>5</a:t>
                      </a:r>
                      <a:r>
                        <a:rPr lang="vi-VN" sz="1600" b="0" i="0" u="none" strike="noStrike" cap="none" dirty="0">
                          <a:solidFill>
                            <a:schemeClr val="tx1"/>
                          </a:solidFill>
                          <a:effectLst/>
                          <a:latin typeface="+mn-lt"/>
                          <a:ea typeface="+mn-ea"/>
                          <a:cs typeface="+mn-cs"/>
                          <a:sym typeface="Arial"/>
                        </a:rPr>
                        <a:t> </a:t>
                      </a:r>
                      <a:r>
                        <a:rPr lang="vi-VN" sz="1800" b="1" i="0" u="none" strike="noStrike" cap="none" dirty="0">
                          <a:solidFill>
                            <a:schemeClr val="accent1">
                              <a:lumMod val="50000"/>
                            </a:schemeClr>
                          </a:solidFill>
                          <a:effectLst/>
                          <a:latin typeface="+mn-lt"/>
                          <a:ea typeface="+mn-ea"/>
                          <a:cs typeface="+mn-cs"/>
                          <a:sym typeface="Arial"/>
                        </a:rPr>
                        <a:t>Thông tư 52/2018/TT-BCT</a:t>
                      </a:r>
                      <a:r>
                        <a:rPr lang="vi-VN" sz="1600" b="0" i="0" u="none" strike="noStrike" cap="none" dirty="0">
                          <a:solidFill>
                            <a:schemeClr val="tx1"/>
                          </a:solidFill>
                          <a:effectLst/>
                          <a:latin typeface="+mn-lt"/>
                          <a:ea typeface="+mn-ea"/>
                          <a:cs typeface="+mn-cs"/>
                          <a:sym typeface="Arial"/>
                        </a:rPr>
                        <a:t>, ĐMTHNL đối với ngành chế biến thủy sản đến hết năm 2025 là</a:t>
                      </a:r>
                      <a:endParaRPr lang="vi-VN" sz="1600" b="1" i="0" u="none" strike="noStrike" cap="none" dirty="0">
                        <a:solidFill>
                          <a:schemeClr val="tx1"/>
                        </a:solidFill>
                        <a:effectLst/>
                        <a:latin typeface="+mn-lt"/>
                        <a:ea typeface="+mn-ea"/>
                        <a:cs typeface="+mn-cs"/>
                        <a:sym typeface="Arial"/>
                      </a:endParaRPr>
                    </a:p>
                  </a:txBody>
                  <a:tcPr marL="68580" marR="68580" marT="0" marB="0" anchor="ctr"/>
                </a:tc>
                <a:tc hMerge="1">
                  <a:txBody>
                    <a:bodyPr/>
                    <a:lstStyle/>
                    <a:p>
                      <a:endParaRPr lang="en-US"/>
                    </a:p>
                  </a:txBody>
                  <a:tcPr/>
                </a:tc>
                <a:extLst>
                  <a:ext uri="{0D108BD9-81ED-4DB2-BD59-A6C34878D82A}">
                    <a16:rowId xmlns:a16="http://schemas.microsoft.com/office/drawing/2014/main" val="347692109"/>
                  </a:ext>
                </a:extLst>
              </a:tr>
              <a:tr h="3201737">
                <a:tc>
                  <a:txBody>
                    <a:bodyPr/>
                    <a:lstStyle/>
                    <a:p>
                      <a:pPr algn="just">
                        <a:lnSpc>
                          <a:spcPct val="100000"/>
                        </a:lnSpc>
                        <a:spcBef>
                          <a:spcPts val="600"/>
                        </a:spcBef>
                        <a:spcAft>
                          <a:spcPts val="600"/>
                        </a:spcAft>
                      </a:pPr>
                      <a:r>
                        <a:rPr lang="en-US" sz="1600" b="0" i="0" u="none" strike="noStrike" cap="none" dirty="0">
                          <a:solidFill>
                            <a:schemeClr val="tx1"/>
                          </a:solidFill>
                          <a:effectLst/>
                          <a:latin typeface="+mn-lt"/>
                          <a:ea typeface="+mn-ea"/>
                          <a:cs typeface="+mn-cs"/>
                          <a:sym typeface="Arial"/>
                        </a:rPr>
                        <a:t>S</a:t>
                      </a:r>
                      <a:r>
                        <a:rPr lang="vi-VN" sz="1600" b="0" i="0" u="none" strike="noStrike" cap="none" dirty="0">
                          <a:solidFill>
                            <a:schemeClr val="tx1"/>
                          </a:solidFill>
                          <a:effectLst/>
                          <a:latin typeface="+mn-lt"/>
                          <a:ea typeface="+mn-ea"/>
                          <a:cs typeface="+mn-cs"/>
                          <a:sym typeface="Arial"/>
                        </a:rPr>
                        <a:t>ản phẩm cá da trơn: 1.050kWh/tấn sản phẩm cá tương đương</a:t>
                      </a:r>
                      <a:endParaRPr lang="en-US" sz="1600" b="0" i="0" u="none" strike="noStrike" cap="none" dirty="0">
                        <a:solidFill>
                          <a:schemeClr val="tx1"/>
                        </a:solidFill>
                        <a:effectLst/>
                        <a:latin typeface="+mn-lt"/>
                        <a:ea typeface="+mn-ea"/>
                        <a:cs typeface="+mn-cs"/>
                        <a:sym typeface="Arial"/>
                      </a:endParaRPr>
                    </a:p>
                    <a:p>
                      <a:pPr algn="just">
                        <a:lnSpc>
                          <a:spcPct val="100000"/>
                        </a:lnSpc>
                        <a:spcBef>
                          <a:spcPts val="600"/>
                        </a:spcBef>
                        <a:spcAft>
                          <a:spcPts val="600"/>
                        </a:spcAft>
                      </a:pPr>
                      <a:r>
                        <a:rPr lang="en-US" sz="1600" b="0" i="0" u="none" strike="noStrike" cap="none" dirty="0">
                          <a:solidFill>
                            <a:schemeClr val="tx1"/>
                          </a:solidFill>
                          <a:effectLst/>
                          <a:latin typeface="+mn-lt"/>
                          <a:ea typeface="+mn-ea"/>
                          <a:cs typeface="+mn-cs"/>
                          <a:sym typeface="Arial"/>
                        </a:rPr>
                        <a:t>Sản phẩm tôm: </a:t>
                      </a:r>
                      <a:r>
                        <a:rPr lang="vi-VN" sz="1600" b="0" i="0" u="none" strike="noStrike" cap="none" dirty="0">
                          <a:solidFill>
                            <a:schemeClr val="tx1"/>
                          </a:solidFill>
                          <a:effectLst/>
                          <a:latin typeface="+mn-lt"/>
                          <a:ea typeface="+mn-ea"/>
                          <a:cs typeface="+mn-cs"/>
                          <a:sym typeface="Arial"/>
                        </a:rPr>
                        <a:t>2.050 kWh/tấn sản phẩm tôm tương đương</a:t>
                      </a:r>
                    </a:p>
                  </a:txBody>
                  <a:tcPr marL="68580" marR="68580" marT="0" marB="0" anchor="ctr"/>
                </a:tc>
                <a:tc>
                  <a:txBody>
                    <a:bodyPr/>
                    <a:lstStyle/>
                    <a:p>
                      <a:pPr algn="just">
                        <a:lnSpc>
                          <a:spcPct val="125000"/>
                        </a:lnSpc>
                        <a:spcBef>
                          <a:spcPts val="600"/>
                        </a:spcBef>
                        <a:spcAft>
                          <a:spcPts val="600"/>
                        </a:spcAft>
                      </a:pPr>
                      <a:r>
                        <a:rPr lang="vi-VN" sz="1600" dirty="0">
                          <a:effectLst/>
                          <a:latin typeface="+mn-lt"/>
                        </a:rPr>
                        <a:t>-</a:t>
                      </a:r>
                      <a:r>
                        <a:rPr lang="en-US" sz="1600" dirty="0">
                          <a:effectLst/>
                          <a:latin typeface="+mn-lt"/>
                        </a:rPr>
                        <a:t> </a:t>
                      </a:r>
                      <a:r>
                        <a:rPr lang="vi-VN" sz="1600" dirty="0">
                          <a:effectLst/>
                          <a:latin typeface="+mn-lt"/>
                        </a:rPr>
                        <a:t>Cơ sở có SEC cao hơn ĐMTHNL: Phải lập và thực hiện kế hoạch nâng cao hiệu quả sử dụng năng lượng để đảm bảo ĐMTHNL quy định tại Điều </a:t>
                      </a:r>
                      <a:r>
                        <a:rPr lang="en-US" sz="1600" dirty="0">
                          <a:effectLst/>
                          <a:latin typeface="+mn-lt"/>
                        </a:rPr>
                        <a:t>5</a:t>
                      </a:r>
                      <a:r>
                        <a:rPr lang="vi-VN" sz="1600" dirty="0">
                          <a:effectLst/>
                          <a:latin typeface="+mn-lt"/>
                        </a:rPr>
                        <a:t> Thông tư số 52/2018/TT-BCT.</a:t>
                      </a:r>
                    </a:p>
                    <a:p>
                      <a:pPr algn="just">
                        <a:lnSpc>
                          <a:spcPct val="125000"/>
                        </a:lnSpc>
                        <a:spcBef>
                          <a:spcPts val="600"/>
                        </a:spcBef>
                        <a:spcAft>
                          <a:spcPts val="600"/>
                        </a:spcAft>
                      </a:pPr>
                      <a:r>
                        <a:rPr lang="vi-VN" sz="1600" dirty="0">
                          <a:effectLst/>
                          <a:latin typeface="+mn-lt"/>
                        </a:rPr>
                        <a:t>-</a:t>
                      </a:r>
                      <a:r>
                        <a:rPr lang="en-US" sz="1600" dirty="0">
                          <a:effectLst/>
                          <a:latin typeface="+mn-lt"/>
                        </a:rPr>
                        <a:t> </a:t>
                      </a:r>
                      <a:r>
                        <a:rPr lang="vi-VN" sz="1600" dirty="0">
                          <a:effectLst/>
                          <a:latin typeface="+mn-lt"/>
                        </a:rPr>
                        <a:t>Báo cáo SCT địa phương trước ngày 15 tháng 01 hằng năm về tình hình thực hiện ĐMTHNL của đơn vị. Đối với cơ sở có SEC cao hơn ĐMTHNL quy định: còn có trách nhiệm báo cáo về kế hoạch nâng cao hiệu quả sử dụng năng lượng, trong đó nêu rõ các giải pháp TKNL và kế hoạch triển khai thực hiện theo quy định tại khoản 1 Điều 6 Thông tư 52/2018/TT-BCT</a:t>
                      </a:r>
                      <a:endParaRPr lang="vi-VN" sz="1600" b="0" i="0" u="none" strike="noStrike" cap="none" dirty="0">
                        <a:solidFill>
                          <a:schemeClr val="tx1"/>
                        </a:solidFill>
                        <a:effectLst/>
                        <a:latin typeface="+mn-lt"/>
                        <a:ea typeface="+mn-ea"/>
                        <a:cs typeface="+mn-cs"/>
                        <a:sym typeface="Arial"/>
                      </a:endParaRP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287337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ABBDD-8CFB-04B0-57E1-766B12F891C2}"/>
              </a:ext>
            </a:extLst>
          </p:cNvPr>
          <p:cNvSpPr>
            <a:spLocks noGrp="1"/>
          </p:cNvSpPr>
          <p:nvPr>
            <p:ph type="title" idx="4294967295"/>
          </p:nvPr>
        </p:nvSpPr>
        <p:spPr>
          <a:xfrm>
            <a:off x="391886" y="1223548"/>
            <a:ext cx="10972800" cy="495200"/>
          </a:xfrm>
        </p:spPr>
        <p:txBody>
          <a:bodyPr>
            <a:noAutofit/>
          </a:bodyPr>
          <a:lstStyle/>
          <a:p>
            <a:pPr algn="ctr"/>
            <a:r>
              <a:rPr lang="en-US" dirty="0">
                <a:solidFill>
                  <a:schemeClr val="accent1">
                    <a:lumMod val="50000"/>
                  </a:schemeClr>
                </a:solidFill>
                <a:latin typeface="+mn-lt"/>
              </a:rPr>
              <a:t>Nội dung</a:t>
            </a:r>
            <a:endParaRPr lang="en-VN"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792B8BA9-5C44-B08E-7348-A5A1AEAA72C1}"/>
              </a:ext>
            </a:extLst>
          </p:cNvPr>
          <p:cNvSpPr txBox="1"/>
          <p:nvPr/>
        </p:nvSpPr>
        <p:spPr>
          <a:xfrm>
            <a:off x="1005447" y="2586077"/>
            <a:ext cx="10181105" cy="1685846"/>
          </a:xfrm>
          <a:prstGeom prst="rect">
            <a:avLst/>
          </a:prstGeom>
          <a:noFill/>
        </p:spPr>
        <p:txBody>
          <a:bodyPr wrap="square">
            <a:spAutoFit/>
          </a:bodyPr>
          <a:lstStyle/>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và tiềm năng tiết kiệm năng lượng (TKNL) trong ngành công nghiệp chế biến thủy sản tại Việt </a:t>
            </a:r>
            <a:r>
              <a:rPr lang="en-US" sz="2400" b="1">
                <a:solidFill>
                  <a:schemeClr val="accent1">
                    <a:lumMod val="50000"/>
                  </a:schemeClr>
                </a:solidFill>
                <a:latin typeface="Arial" panose="020B0604020202020204" pitchFamily="34" charset="0"/>
                <a:cs typeface="Arial" panose="020B0604020202020204" pitchFamily="34" charset="0"/>
              </a:rPr>
              <a:t>Nam</a:t>
            </a:r>
            <a:r>
              <a:rPr lang="en-VN" sz="2400" b="1">
                <a:solidFill>
                  <a:schemeClr val="accent1">
                    <a:lumMod val="50000"/>
                  </a:schemeClr>
                </a:solidFill>
                <a:latin typeface="Arial" panose="020B0604020202020204" pitchFamily="34" charset="0"/>
                <a:cs typeface="Arial" panose="020B0604020202020204" pitchFamily="34" charset="0"/>
              </a:rPr>
              <a:t> </a:t>
            </a:r>
            <a:endParaRPr lang="en-VN" sz="24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4262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A27B2-38EF-1187-7286-8E96B723493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D1B27D6-6B9E-E651-1AF6-5A3E8772BCF4}"/>
              </a:ext>
            </a:extLst>
          </p:cNvPr>
          <p:cNvSpPr>
            <a:spLocks noGrp="1"/>
          </p:cNvSpPr>
          <p:nvPr>
            <p:ph type="title" idx="4294967295"/>
          </p:nvPr>
        </p:nvSpPr>
        <p:spPr>
          <a:xfrm>
            <a:off x="609600" y="1253522"/>
            <a:ext cx="10972800" cy="495200"/>
          </a:xfrm>
        </p:spPr>
        <p:txBody>
          <a:bodyPr>
            <a:noAutofit/>
          </a:bodyPr>
          <a:lstStyle/>
          <a:p>
            <a:r>
              <a:rPr lang="en-US" sz="2400" dirty="0">
                <a:solidFill>
                  <a:schemeClr val="accent1">
                    <a:lumMod val="50000"/>
                  </a:schemeClr>
                </a:solidFill>
                <a:latin typeface="+mn-lt"/>
              </a:rPr>
              <a:t>TỔNG QUAN VỀ NGÀNH CHẾ BIẾN THỦY SẢN VIỆT NAM</a:t>
            </a:r>
            <a:endParaRPr lang="en-VN" sz="24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BF2D079D-7152-3F6E-4525-8090E92B24CA}"/>
              </a:ext>
            </a:extLst>
          </p:cNvPr>
          <p:cNvSpPr txBox="1"/>
          <p:nvPr/>
        </p:nvSpPr>
        <p:spPr>
          <a:xfrm>
            <a:off x="609600" y="1991854"/>
            <a:ext cx="10972800" cy="3365024"/>
          </a:xfrm>
          <a:prstGeom prst="rect">
            <a:avLst/>
          </a:prstGeom>
          <a:noFill/>
        </p:spPr>
        <p:txBody>
          <a:bodyPr wrap="square">
            <a:spAutoFit/>
          </a:bodyPr>
          <a:lstStyle/>
          <a:p>
            <a:pPr marL="342900" lvl="0" indent="-342900">
              <a:lnSpc>
                <a:spcPct val="150000"/>
              </a:lnSpc>
              <a:buFont typeface="Wingdings" panose="05000000000000000000" pitchFamily="2" charset="2"/>
              <a:buChar char="ü"/>
            </a:pPr>
            <a:r>
              <a:rPr kumimoji="0" lang="en-US" sz="1800" b="1" i="0" u="none" strike="noStrike" kern="0" cap="none" spc="0" normalizeH="0" baseline="0" noProof="0" dirty="0">
                <a:ln>
                  <a:noFill/>
                </a:ln>
                <a:solidFill>
                  <a:srgbClr val="000000"/>
                </a:solidFill>
                <a:effectLst/>
                <a:uLnTx/>
                <a:uFillTx/>
                <a:sym typeface="Arial"/>
              </a:rPr>
              <a:t> </a:t>
            </a:r>
            <a:r>
              <a:rPr lang="vi-VN" sz="1800" b="1" dirty="0"/>
              <a:t>Tiêu thụ năng lượng</a:t>
            </a:r>
            <a:endParaRPr kumimoji="0" lang="vi-VN" sz="1800" b="1" i="0" u="none" strike="noStrike" kern="0" cap="none" spc="0" normalizeH="0" baseline="0" noProof="0" dirty="0">
              <a:ln>
                <a:noFill/>
              </a:ln>
              <a:solidFill>
                <a:srgbClr val="000000"/>
              </a:solidFill>
              <a:effectLst/>
              <a:uLnTx/>
              <a:uFillTx/>
              <a:sym typeface="Arial"/>
            </a:endParaRPr>
          </a:p>
          <a:p>
            <a:pPr marL="342900" lvl="0" indent="-342900">
              <a:lnSpc>
                <a:spcPct val="150000"/>
              </a:lnSpc>
              <a:buFont typeface="Arial" panose="020B0604020202020204" pitchFamily="34" charset="0"/>
              <a:buChar char="•"/>
            </a:pPr>
            <a:r>
              <a:rPr lang="vi-VN" sz="1800" dirty="0"/>
              <a:t>Cường độ năng lượng của ngành thủy sản cao hơn mức trung bình của các ngành khác, bao gồm xi măng, giấy và đồ uống.
Theo một số nghiên cứu của Bộ Công Thương và GIZ, tỷ lệ tiêu thụ năng lượng được chia thành các loại chính như sau</a:t>
            </a:r>
            <a:r>
              <a:rPr lang="en-US" sz="1800" dirty="0"/>
              <a:t>:</a:t>
            </a:r>
            <a:endParaRPr kumimoji="0" lang="vi-VN" sz="1800" b="0" i="0" u="none" strike="noStrike" kern="0" cap="none" spc="0" normalizeH="0" baseline="0" noProof="0" dirty="0">
              <a:ln>
                <a:noFill/>
              </a:ln>
              <a:solidFill>
                <a:srgbClr val="000000"/>
              </a:solidFill>
              <a:effectLst/>
              <a:uLnTx/>
              <a:uFillTx/>
              <a:sym typeface="Arial"/>
            </a:endParaRPr>
          </a:p>
          <a:p>
            <a:pPr marL="742950" lvl="1" indent="-285750">
              <a:lnSpc>
                <a:spcPct val="150000"/>
              </a:lnSpc>
              <a:buFont typeface="Arial" panose="020B0604020202020204" pitchFamily="34" charset="0"/>
              <a:buChar char="•"/>
            </a:pPr>
            <a:r>
              <a:rPr lang="vi-VN" sz="1800" b="1" dirty="0"/>
              <a:t>Hệ thống lạnh và cấp đông: </a:t>
            </a:r>
            <a:r>
              <a:rPr lang="vi-VN" sz="1800" dirty="0"/>
              <a:t>chiếm 45–70% tổng lượng điện tiêu thụ;</a:t>
            </a:r>
            <a:r>
              <a:rPr lang="vi-VN" sz="1800" b="1" dirty="0"/>
              <a:t>
Nấu, hấp, sấy, luộc...: </a:t>
            </a:r>
            <a:r>
              <a:rPr lang="vi-VN" sz="1800" dirty="0"/>
              <a:t>chiếm 10–30% (tùy loại sản phẩm);</a:t>
            </a:r>
            <a:r>
              <a:rPr lang="vi-VN" sz="1800" b="1" dirty="0"/>
              <a:t>
Chiếu sáng, bơm nước, thông gió...: </a:t>
            </a:r>
            <a:r>
              <a:rPr lang="vi-VN" sz="1800" dirty="0"/>
              <a:t>chiếm phần còn lại</a:t>
            </a:r>
            <a:r>
              <a:rPr lang="en-US" sz="1800" dirty="0"/>
              <a:t>.</a:t>
            </a:r>
            <a:endParaRPr kumimoji="0" lang="vi-VN" sz="1800" i="0" u="none" strike="noStrike" kern="0" cap="none" spc="0" normalizeH="0" baseline="0" noProof="0" dirty="0">
              <a:ln>
                <a:noFill/>
              </a:ln>
              <a:solidFill>
                <a:srgbClr val="000000"/>
              </a:solidFill>
              <a:effectLst/>
              <a:uLnTx/>
              <a:uFillTx/>
              <a:sym typeface="Arial"/>
            </a:endParaRPr>
          </a:p>
        </p:txBody>
      </p:sp>
    </p:spTree>
    <p:extLst>
      <p:ext uri="{BB962C8B-B14F-4D97-AF65-F5344CB8AC3E}">
        <p14:creationId xmlns:p14="http://schemas.microsoft.com/office/powerpoint/2010/main" val="2992619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EAE7D-F2BF-A923-8AF3-6AB7C28A438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303C3F6-50FC-7675-CEA3-8FC9ED97F36C}"/>
              </a:ext>
            </a:extLst>
          </p:cNvPr>
          <p:cNvSpPr>
            <a:spLocks noGrp="1"/>
          </p:cNvSpPr>
          <p:nvPr>
            <p:ph type="body" idx="4294967295"/>
          </p:nvPr>
        </p:nvSpPr>
        <p:spPr>
          <a:xfrm>
            <a:off x="609600" y="1646006"/>
            <a:ext cx="7998400" cy="806800"/>
          </a:xfrm>
        </p:spPr>
        <p:txBody>
          <a:bodyPr/>
          <a:lstStyle/>
          <a:p>
            <a:pPr marL="608013" indent="-608013"/>
            <a:r>
              <a:rPr lang="vi-VN" b="1" dirty="0"/>
              <a:t>2. Hình thức và nguồn năng lượng sử dụng</a:t>
            </a:r>
            <a:endParaRPr lang="en-US" b="1" dirty="0"/>
          </a:p>
        </p:txBody>
      </p:sp>
      <p:graphicFrame>
        <p:nvGraphicFramePr>
          <p:cNvPr id="2" name="Table 1">
            <a:extLst>
              <a:ext uri="{FF2B5EF4-FFF2-40B4-BE49-F238E27FC236}">
                <a16:creationId xmlns:a16="http://schemas.microsoft.com/office/drawing/2014/main" id="{0D681AE9-3FD3-E31D-F1C9-B01D1C86CD9F}"/>
              </a:ext>
            </a:extLst>
          </p:cNvPr>
          <p:cNvGraphicFramePr>
            <a:graphicFrameLocks noGrp="1"/>
          </p:cNvGraphicFramePr>
          <p:nvPr/>
        </p:nvGraphicFramePr>
        <p:xfrm>
          <a:off x="693906" y="2295729"/>
          <a:ext cx="10804188" cy="3487432"/>
        </p:xfrm>
        <a:graphic>
          <a:graphicData uri="http://schemas.openxmlformats.org/drawingml/2006/table">
            <a:tbl>
              <a:tblPr/>
              <a:tblGrid>
                <a:gridCol w="2516531">
                  <a:extLst>
                    <a:ext uri="{9D8B030D-6E8A-4147-A177-3AD203B41FA5}">
                      <a16:colId xmlns:a16="http://schemas.microsoft.com/office/drawing/2014/main" val="2166425395"/>
                    </a:ext>
                  </a:extLst>
                </a:gridCol>
                <a:gridCol w="8287657">
                  <a:extLst>
                    <a:ext uri="{9D8B030D-6E8A-4147-A177-3AD203B41FA5}">
                      <a16:colId xmlns:a16="http://schemas.microsoft.com/office/drawing/2014/main" val="1146274087"/>
                    </a:ext>
                  </a:extLst>
                </a:gridCol>
              </a:tblGrid>
              <a:tr h="605794">
                <a:tc>
                  <a:txBody>
                    <a:bodyPr/>
                    <a:lstStyle/>
                    <a:p>
                      <a:pPr>
                        <a:buNone/>
                      </a:pPr>
                      <a:r>
                        <a:rPr lang="en-US" sz="1800" b="0" i="0" u="none" strike="noStrike" cap="none" dirty="0">
                          <a:solidFill>
                            <a:schemeClr val="tx1"/>
                          </a:solidFill>
                          <a:effectLst/>
                          <a:latin typeface="+mn-lt"/>
                          <a:ea typeface="+mn-ea"/>
                          <a:cs typeface="+mn-cs"/>
                          <a:sym typeface="Arial"/>
                        </a:rPr>
                        <a:t>Hoạt động</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800" dirty="0"/>
                        <a:t>Các loại năng lượng thường được sử dụng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1374887"/>
                  </a:ext>
                </a:extLst>
              </a:tr>
              <a:tr h="605794">
                <a:tc>
                  <a:txBody>
                    <a:bodyPr/>
                    <a:lstStyle/>
                    <a:p>
                      <a:pPr>
                        <a:buNone/>
                      </a:pPr>
                      <a:r>
                        <a:rPr lang="en-US" sz="1800" dirty="0"/>
                        <a:t>Đánh bắt xa bờ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dirty="0"/>
                        <a:t>Diesel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6107545"/>
                  </a:ext>
                </a:extLst>
              </a:tr>
              <a:tr h="605794">
                <a:tc>
                  <a:txBody>
                    <a:bodyPr/>
                    <a:lstStyle/>
                    <a:p>
                      <a:pPr>
                        <a:buNone/>
                      </a:pPr>
                      <a:r>
                        <a:rPr lang="en-US" sz="1800" dirty="0"/>
                        <a:t>Nuôi trồng thủy sản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800" dirty="0"/>
                        <a:t>Điện (máy bơm, máy sục khí), nhiên liệu (máy phát điện)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8774703"/>
                  </a:ext>
                </a:extLst>
              </a:tr>
              <a:tr h="1064256">
                <a:tc>
                  <a:txBody>
                    <a:bodyPr/>
                    <a:lstStyle/>
                    <a:p>
                      <a:pPr>
                        <a:buNone/>
                      </a:pPr>
                      <a:r>
                        <a:rPr lang="en-US" sz="1800" dirty="0"/>
                        <a:t>Chế biến thủy sản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800" dirty="0"/>
                        <a:t>Điện (máy nén, tủ đông, băng tải), hơi nước (từ lò hơi), khí công nghiệp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1908277"/>
                  </a:ext>
                </a:extLst>
              </a:tr>
              <a:tr h="605794">
                <a:tc>
                  <a:txBody>
                    <a:bodyPr/>
                    <a:lstStyle/>
                    <a:p>
                      <a:pPr>
                        <a:buNone/>
                      </a:pPr>
                      <a:r>
                        <a:rPr lang="en-US" sz="1800" dirty="0"/>
                        <a:t>Kho bãi, kho lạnh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dirty="0"/>
                        <a:t>Điện (hệ thống làm mát, chiếu sáng, quạt)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7268168"/>
                  </a:ext>
                </a:extLst>
              </a:tr>
            </a:tbl>
          </a:graphicData>
        </a:graphic>
      </p:graphicFrame>
      <p:sp>
        <p:nvSpPr>
          <p:cNvPr id="7" name="Title 5">
            <a:extLst>
              <a:ext uri="{FF2B5EF4-FFF2-40B4-BE49-F238E27FC236}">
                <a16:creationId xmlns:a16="http://schemas.microsoft.com/office/drawing/2014/main" id="{6D1B27D6-6B9E-E651-1AF6-5A3E8772BCF4}"/>
              </a:ext>
            </a:extLst>
          </p:cNvPr>
          <p:cNvSpPr txBox="1">
            <a:spLocks/>
          </p:cNvSpPr>
          <p:nvPr/>
        </p:nvSpPr>
        <p:spPr>
          <a:xfrm>
            <a:off x="525294" y="1073545"/>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400" b="1" dirty="0">
                <a:solidFill>
                  <a:schemeClr val="accent1">
                    <a:lumMod val="50000"/>
                  </a:schemeClr>
                </a:solidFill>
                <a:latin typeface="+mn-lt"/>
              </a:rPr>
              <a:t>TỔNG QUAN VỀ NGÀNH CHẾ BIẾN THỦY SẢN VIỆT NAM</a:t>
            </a:r>
            <a:endParaRPr lang="en-VN" sz="2400" b="1" dirty="0">
              <a:solidFill>
                <a:schemeClr val="accent1">
                  <a:lumMod val="50000"/>
                </a:schemeClr>
              </a:solidFill>
              <a:latin typeface="+mn-lt"/>
            </a:endParaRPr>
          </a:p>
        </p:txBody>
      </p:sp>
    </p:spTree>
    <p:extLst>
      <p:ext uri="{BB962C8B-B14F-4D97-AF65-F5344CB8AC3E}">
        <p14:creationId xmlns:p14="http://schemas.microsoft.com/office/powerpoint/2010/main" val="42525245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64D4-2944-5452-995D-49C6718E2B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D84282E-9106-AD12-FE56-6496E36B75D3}"/>
              </a:ext>
            </a:extLst>
          </p:cNvPr>
          <p:cNvSpPr>
            <a:spLocks noGrp="1"/>
          </p:cNvSpPr>
          <p:nvPr>
            <p:ph type="body" idx="4294967295"/>
          </p:nvPr>
        </p:nvSpPr>
        <p:spPr>
          <a:xfrm>
            <a:off x="609600" y="1700434"/>
            <a:ext cx="7998400" cy="671041"/>
          </a:xfrm>
        </p:spPr>
        <p:txBody>
          <a:bodyPr/>
          <a:lstStyle/>
          <a:p>
            <a:pPr marL="608013" indent="-608013"/>
            <a:r>
              <a:rPr lang="vi-VN" b="1" dirty="0"/>
              <a:t>3. Hiệu quả năng lượng và lãng phí</a:t>
            </a:r>
            <a:endParaRPr lang="en-US" b="1" dirty="0"/>
          </a:p>
        </p:txBody>
      </p:sp>
      <p:sp>
        <p:nvSpPr>
          <p:cNvPr id="3" name="Rectangle 1">
            <a:extLst>
              <a:ext uri="{FF2B5EF4-FFF2-40B4-BE49-F238E27FC236}">
                <a16:creationId xmlns:a16="http://schemas.microsoft.com/office/drawing/2014/main" id="{DCB7ED39-B4D1-FDBA-093F-261940CC29D2}"/>
              </a:ext>
            </a:extLst>
          </p:cNvPr>
          <p:cNvSpPr>
            <a:spLocks noChangeArrowheads="1"/>
          </p:cNvSpPr>
          <p:nvPr/>
        </p:nvSpPr>
        <p:spPr bwMode="auto">
          <a:xfrm rot="10800000" flipV="1">
            <a:off x="609600" y="2260695"/>
            <a:ext cx="10972800" cy="3266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gn="just" eaLnBrk="0" fontAlgn="base" hangingPunct="0">
              <a:lnSpc>
                <a:spcPct val="150000"/>
              </a:lnSpc>
              <a:spcBef>
                <a:spcPct val="0"/>
              </a:spcBef>
              <a:spcAft>
                <a:spcPct val="0"/>
              </a:spcAft>
              <a:buClrTx/>
              <a:buFont typeface="Arial" panose="020B0604020202020204" pitchFamily="34" charset="0"/>
              <a:buChar char="•"/>
            </a:pPr>
            <a:r>
              <a:rPr lang="vi-VN" altLang="en-US" sz="2000" b="1" dirty="0">
                <a:latin typeface="Arial" panose="020B0604020202020204" pitchFamily="34" charset="0"/>
              </a:rPr>
              <a:t>Thiếu hệ thống giám sát và kiểm soát năng lượng: </a:t>
            </a:r>
            <a:r>
              <a:rPr lang="vi-VN" altLang="en-US" sz="2000" dirty="0">
                <a:latin typeface="Arial" panose="020B0604020202020204" pitchFamily="34" charset="0"/>
              </a:rPr>
              <a:t>hầu hết các cơ sở chế biến chưa đầu tư hệ thống BMS hoặc thiết bị đo lường chi tiết.</a:t>
            </a:r>
            <a:r>
              <a:rPr lang="vi-VN" altLang="en-US" sz="2000" b="1" dirty="0">
                <a:latin typeface="Arial" panose="020B0604020202020204" pitchFamily="34" charset="0"/>
              </a:rPr>
              <a:t>
Tiêu thụ điện năng cao nhưng thiết bị hiệu suất thấp: </a:t>
            </a:r>
            <a:r>
              <a:rPr lang="vi-VN" altLang="en-US" sz="2000" dirty="0">
                <a:latin typeface="Arial" panose="020B0604020202020204" pitchFamily="34" charset="0"/>
              </a:rPr>
              <a:t>chẳng hạn như máy nén lạnh cũ, không có biến tần, không hút ẩm / rã đông tự động.</a:t>
            </a:r>
            <a:r>
              <a:rPr lang="vi-VN" altLang="en-US" sz="2000" b="1" dirty="0">
                <a:latin typeface="Arial" panose="020B0604020202020204" pitchFamily="34" charset="0"/>
              </a:rPr>
              <a:t>
Không tối ưu hóa hoạt động: </a:t>
            </a:r>
            <a:r>
              <a:rPr lang="vi-VN" altLang="en-US" sz="2000" dirty="0">
                <a:latin typeface="Arial" panose="020B0604020202020204" pitchFamily="34" charset="0"/>
              </a:rPr>
              <a:t>ví dụ, chạy toàn bộ bình ngưng ngay cả khi tải thấp, thiếu bảo trì thường xuyên gây tổn thất điện năng lớn</a:t>
            </a:r>
            <a:r>
              <a:rPr lang="vi-VN" altLang="en-US" sz="2000" b="1" dirty="0">
                <a:latin typeface="Arial" panose="020B0604020202020204" pitchFamily="34" charset="0"/>
              </a:rPr>
              <a:t>.
Rò rỉ chất làm lạnh: </a:t>
            </a:r>
            <a:r>
              <a:rPr lang="vi-VN" altLang="en-US" sz="2000" dirty="0">
                <a:latin typeface="Arial" panose="020B0604020202020204" pitchFamily="34" charset="0"/>
              </a:rPr>
              <a:t>làm giảm hiệu suất trao đổi nhiệt và tăng tiêu thụ điện</a:t>
            </a:r>
            <a:r>
              <a:rPr lang="en-US" altLang="en-US" sz="2000" dirty="0">
                <a:latin typeface="Arial" panose="020B0604020202020204" pitchFamily="34" charset="0"/>
              </a:rPr>
              <a:t>.</a:t>
            </a:r>
            <a:endParaRPr kumimoji="0" lang="en-US" altLang="en-US" sz="2000" i="0" u="none" strike="noStrike" kern="0" cap="none" spc="0" normalizeH="0" baseline="0" noProof="0" dirty="0">
              <a:ln>
                <a:noFill/>
              </a:ln>
              <a:solidFill>
                <a:srgbClr val="000000"/>
              </a:solidFill>
              <a:effectLst/>
              <a:uLnTx/>
              <a:uFillTx/>
              <a:latin typeface="Arial" panose="020B0604020202020204" pitchFamily="34" charset="0"/>
              <a:sym typeface="Arial"/>
            </a:endParaRPr>
          </a:p>
        </p:txBody>
      </p:sp>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1082720"/>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400" b="1" dirty="0">
                <a:solidFill>
                  <a:schemeClr val="accent1">
                    <a:lumMod val="50000"/>
                  </a:schemeClr>
                </a:solidFill>
                <a:latin typeface="+mn-lt"/>
              </a:rPr>
              <a:t>TỔNG QUAN VỀ NGÀNH CHẾ BIẾN THỦY SẢN VIỆT NAM</a:t>
            </a:r>
            <a:endParaRPr lang="en-VN" sz="2400" b="1" dirty="0">
              <a:solidFill>
                <a:schemeClr val="accent1">
                  <a:lumMod val="50000"/>
                </a:schemeClr>
              </a:solidFill>
              <a:latin typeface="+mn-lt"/>
            </a:endParaRPr>
          </a:p>
        </p:txBody>
      </p:sp>
    </p:spTree>
    <p:extLst>
      <p:ext uri="{BB962C8B-B14F-4D97-AF65-F5344CB8AC3E}">
        <p14:creationId xmlns:p14="http://schemas.microsoft.com/office/powerpoint/2010/main" val="13632842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6CE43-C52F-1CB1-65AF-EE627365F9B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04CE42E-69E4-08F3-B8DB-CBDF48D5B7F0}"/>
              </a:ext>
            </a:extLst>
          </p:cNvPr>
          <p:cNvSpPr>
            <a:spLocks noGrp="1"/>
          </p:cNvSpPr>
          <p:nvPr>
            <p:ph type="body" idx="4294967295"/>
          </p:nvPr>
        </p:nvSpPr>
        <p:spPr>
          <a:xfrm>
            <a:off x="609600" y="1485132"/>
            <a:ext cx="7998400" cy="806800"/>
          </a:xfrm>
        </p:spPr>
        <p:txBody>
          <a:bodyPr/>
          <a:lstStyle/>
          <a:p>
            <a:pPr marL="608013" indent="-608013"/>
            <a:r>
              <a:rPr lang="vi-VN" b="1" dirty="0"/>
              <a:t>4. Mức độ áp dụng các giải pháp tiết kiệm năng lượng</a:t>
            </a:r>
            <a:endParaRPr lang="en-US" b="1" dirty="0"/>
          </a:p>
        </p:txBody>
      </p:sp>
      <p:sp>
        <p:nvSpPr>
          <p:cNvPr id="3" name="Rectangle 1">
            <a:extLst>
              <a:ext uri="{FF2B5EF4-FFF2-40B4-BE49-F238E27FC236}">
                <a16:creationId xmlns:a16="http://schemas.microsoft.com/office/drawing/2014/main" id="{7F9658FD-F298-B36A-7C2E-C16AD74229A4}"/>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defRPr/>
            </a:pPr>
            <a:endParaRPr kumimoji="0" lang="en-US" altLang="en-US"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
        <p:nvSpPr>
          <p:cNvPr id="2" name="Rectangle 1">
            <a:extLst>
              <a:ext uri="{FF2B5EF4-FFF2-40B4-BE49-F238E27FC236}">
                <a16:creationId xmlns:a16="http://schemas.microsoft.com/office/drawing/2014/main" id="{94CB11F0-CD72-CDA8-3B2D-D628EA3A9E7C}"/>
              </a:ext>
            </a:extLst>
          </p:cNvPr>
          <p:cNvSpPr>
            <a:spLocks noChangeArrowheads="1"/>
          </p:cNvSpPr>
          <p:nvPr/>
        </p:nvSpPr>
        <p:spPr bwMode="auto">
          <a:xfrm rot="10800000" flipV="1">
            <a:off x="609600" y="1888533"/>
            <a:ext cx="10972800" cy="4190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lnSpc>
                <a:spcPct val="150000"/>
              </a:lnSpc>
              <a:spcBef>
                <a:spcPct val="0"/>
              </a:spcBef>
              <a:spcAft>
                <a:spcPct val="0"/>
              </a:spcAft>
              <a:buClrTx/>
              <a:buFont typeface="Arial" panose="020B0604020202020204" pitchFamily="34" charset="0"/>
              <a:buChar char="•"/>
            </a:pPr>
            <a:r>
              <a:rPr lang="vi-VN" altLang="en-US" sz="2000" dirty="0">
                <a:latin typeface="Arial" panose="020B0604020202020204" pitchFamily="34" charset="0"/>
              </a:rPr>
              <a:t>Một số doanh nghiệp xuất khẩu lớn đã bắt đầu triển khai:
Bộ biến tần cho động cơ máy nén, máy bơm, quạt;
Hệ thống đồng phát nhiệt và điện từ nước nóng ngưng tụ;
Cách nhiệt đường ống và tường kho lạnh;
Nâng cấp hệ thống đèn LED chiếu sáng</a:t>
            </a:r>
            <a:r>
              <a:rPr lang="en-US" altLang="en-US" sz="2000" dirty="0">
                <a:latin typeface="Arial" panose="020B0604020202020204" pitchFamily="34" charset="0"/>
              </a:rPr>
              <a:t>.</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vi-VN" altLang="en-US" sz="2000" dirty="0">
                <a:latin typeface="Arial" panose="020B0604020202020204" pitchFamily="34" charset="0"/>
              </a:rPr>
              <a:t>Tuy nhiên, </a:t>
            </a:r>
            <a:r>
              <a:rPr lang="vi-VN" altLang="en-US" sz="2000" b="1" dirty="0">
                <a:latin typeface="Arial" panose="020B0604020202020204" pitchFamily="34" charset="0"/>
              </a:rPr>
              <a:t>hầu hết các doanh nghiệp nhỏ và vừa vẫn chưa quan tâm đúng mức, do</a:t>
            </a:r>
            <a:r>
              <a:rPr lang="en-US" altLang="en-US" sz="2000" dirty="0">
                <a:latin typeface="Arial" panose="020B0604020202020204" pitchFamily="34" charset="0"/>
              </a:rPr>
              <a:t>:</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vi-VN" altLang="en-US" sz="2000" dirty="0">
                <a:latin typeface="Arial" panose="020B0604020202020204" pitchFamily="34" charset="0"/>
              </a:rPr>
              <a:t>Thiếu vốn đầu tư ban đầu;
Thiếu nhận thức và trình độ kỹ thuật;
Không thể nhìn thấy lợi ích lâu dài</a:t>
            </a:r>
            <a:r>
              <a:rPr lang="en-US" altLang="en-US" sz="2000" dirty="0">
                <a:latin typeface="Arial" panose="020B0604020202020204" pitchFamily="34" charset="0"/>
              </a:rPr>
              <a:t>.</a:t>
            </a:r>
            <a:endParaRPr kumimoji="0" lang="en-US" altLang="en-US"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989932"/>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400" b="1" dirty="0">
                <a:solidFill>
                  <a:schemeClr val="accent1">
                    <a:lumMod val="50000"/>
                  </a:schemeClr>
                </a:solidFill>
                <a:latin typeface="+mn-lt"/>
              </a:rPr>
              <a:t>TỔNG QUAN VỀ NGÀNH CHẾ BIẾN THỦY SẢN VIỆT NAM</a:t>
            </a:r>
            <a:endParaRPr lang="en-VN" sz="2400" b="1" dirty="0">
              <a:solidFill>
                <a:schemeClr val="accent1">
                  <a:lumMod val="50000"/>
                </a:schemeClr>
              </a:solidFill>
              <a:latin typeface="+mn-lt"/>
            </a:endParaRPr>
          </a:p>
        </p:txBody>
      </p:sp>
    </p:spTree>
    <p:extLst>
      <p:ext uri="{BB962C8B-B14F-4D97-AF65-F5344CB8AC3E}">
        <p14:creationId xmlns:p14="http://schemas.microsoft.com/office/powerpoint/2010/main" val="3227509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A9052-1E1D-93EC-9B7A-35C9C2B60F4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EC5BAC1-E917-A957-6CB0-28E9820BE416}"/>
              </a:ext>
            </a:extLst>
          </p:cNvPr>
          <p:cNvSpPr>
            <a:spLocks noGrp="1"/>
          </p:cNvSpPr>
          <p:nvPr>
            <p:ph type="body" idx="4294967295"/>
          </p:nvPr>
        </p:nvSpPr>
        <p:spPr>
          <a:xfrm>
            <a:off x="609600" y="1591577"/>
            <a:ext cx="7998400" cy="806800"/>
          </a:xfrm>
        </p:spPr>
        <p:txBody>
          <a:bodyPr/>
          <a:lstStyle/>
          <a:p>
            <a:pPr marL="608013" indent="-608013"/>
            <a:r>
              <a:rPr lang="vi-VN" b="1" dirty="0"/>
              <a:t>5. Tiềm năng hiệu quả năng lượng</a:t>
            </a:r>
            <a:endParaRPr lang="en-US" b="1" dirty="0"/>
          </a:p>
        </p:txBody>
      </p:sp>
      <p:sp>
        <p:nvSpPr>
          <p:cNvPr id="3" name="Rectangle 1">
            <a:extLst>
              <a:ext uri="{FF2B5EF4-FFF2-40B4-BE49-F238E27FC236}">
                <a16:creationId xmlns:a16="http://schemas.microsoft.com/office/drawing/2014/main" id="{05633ED3-4513-8CF0-C882-A55C8365F858}"/>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defRPr/>
            </a:pPr>
            <a:endParaRPr kumimoji="0" lang="en-US" altLang="en-US"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1096377"/>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400" b="1" dirty="0">
                <a:solidFill>
                  <a:schemeClr val="accent1">
                    <a:lumMod val="50000"/>
                  </a:schemeClr>
                </a:solidFill>
                <a:latin typeface="+mn-lt"/>
              </a:rPr>
              <a:t>TỔNG QUAN VỀ NGÀNH CHẾ BIẾN THỦY SẢN VIỆT NAM</a:t>
            </a:r>
            <a:endParaRPr lang="en-VN" sz="2400" b="1" dirty="0">
              <a:solidFill>
                <a:schemeClr val="accent1">
                  <a:lumMod val="50000"/>
                </a:schemeClr>
              </a:solidFill>
              <a:latin typeface="+mn-lt"/>
            </a:endParaRPr>
          </a:p>
        </p:txBody>
      </p:sp>
      <p:sp>
        <p:nvSpPr>
          <p:cNvPr id="8" name="Rectangle 7">
            <a:extLst>
              <a:ext uri="{FF2B5EF4-FFF2-40B4-BE49-F238E27FC236}">
                <a16:creationId xmlns:a16="http://schemas.microsoft.com/office/drawing/2014/main" id="{94CB11F0-CD72-CDA8-3B2D-D628EA3A9E7C}"/>
              </a:ext>
            </a:extLst>
          </p:cNvPr>
          <p:cNvSpPr>
            <a:spLocks noChangeArrowheads="1"/>
          </p:cNvSpPr>
          <p:nvPr/>
        </p:nvSpPr>
        <p:spPr bwMode="auto">
          <a:xfrm rot="10800000" flipV="1">
            <a:off x="609600" y="1888533"/>
            <a:ext cx="10972800" cy="4190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lnSpc>
                <a:spcPct val="150000"/>
              </a:lnSpc>
              <a:spcBef>
                <a:spcPct val="0"/>
              </a:spcBef>
              <a:spcAft>
                <a:spcPct val="0"/>
              </a:spcAft>
              <a:buClrTx/>
              <a:buFont typeface="Arial" panose="020B0604020202020204" pitchFamily="34" charset="0"/>
              <a:buChar char="•"/>
            </a:pPr>
            <a:r>
              <a:rPr lang="vi-VN" altLang="en-US" sz="2000" dirty="0">
                <a:latin typeface="Arial" panose="020B0604020202020204" pitchFamily="34" charset="0"/>
              </a:rPr>
              <a:t>Một số doanh nghiệp xuất khẩu lớn đã bắt đầu triển khai:
Bộ biến tần cho động cơ máy nén, máy bơm, quạt;
Hệ thống đồng phát nhiệt và điện từ nước nóng ngưng tụ;
Cách nhiệt đường ống và tường kho lạnh;
Nâng cấp hệ thống đèn LED chiếu sáng</a:t>
            </a:r>
            <a:r>
              <a:rPr lang="en-US" altLang="en-US" sz="2000" dirty="0">
                <a:latin typeface="Arial" panose="020B0604020202020204" pitchFamily="34" charset="0"/>
              </a:rPr>
              <a:t>.</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vi-VN" altLang="en-US" sz="2000" dirty="0">
                <a:latin typeface="Arial" panose="020B0604020202020204" pitchFamily="34" charset="0"/>
              </a:rPr>
              <a:t>Tuy nhiên, </a:t>
            </a:r>
            <a:r>
              <a:rPr lang="vi-VN" altLang="en-US" sz="2000" b="1" dirty="0">
                <a:latin typeface="Arial" panose="020B0604020202020204" pitchFamily="34" charset="0"/>
              </a:rPr>
              <a:t>hầu hết các doanh nghiệp nhỏ và vừa vẫn chưa quan tâm đúng mức, do</a:t>
            </a:r>
            <a:r>
              <a:rPr lang="en-US" altLang="en-US" sz="2000" dirty="0">
                <a:latin typeface="Arial" panose="020B0604020202020204" pitchFamily="34" charset="0"/>
              </a:rPr>
              <a:t>:</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vi-VN" altLang="en-US" sz="2000" dirty="0">
                <a:latin typeface="Arial" panose="020B0604020202020204" pitchFamily="34" charset="0"/>
              </a:rPr>
              <a:t>Thiếu vốn đầu tư ban đầu;
Thiếu nhận thức và trình độ kỹ thuật;
Không thể nhìn thấy lợi ích lâu dài</a:t>
            </a:r>
            <a:r>
              <a:rPr lang="en-US" altLang="en-US" sz="2000" dirty="0">
                <a:latin typeface="Arial" panose="020B0604020202020204" pitchFamily="34" charset="0"/>
              </a:rPr>
              <a:t>.</a:t>
            </a:r>
            <a:endParaRPr kumimoji="0" lang="en-US" altLang="en-US"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spTree>
    <p:extLst>
      <p:ext uri="{BB962C8B-B14F-4D97-AF65-F5344CB8AC3E}">
        <p14:creationId xmlns:p14="http://schemas.microsoft.com/office/powerpoint/2010/main" val="1946116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A8570-4A3F-7263-CC42-832F2D6F31B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10D23D8-9195-98E2-9AB0-70D00885F8D3}"/>
              </a:ext>
            </a:extLst>
          </p:cNvPr>
          <p:cNvSpPr>
            <a:spLocks noGrp="1"/>
          </p:cNvSpPr>
          <p:nvPr>
            <p:ph type="body" idx="4294967295"/>
          </p:nvPr>
        </p:nvSpPr>
        <p:spPr>
          <a:xfrm>
            <a:off x="623264" y="1452260"/>
            <a:ext cx="7998400" cy="629109"/>
          </a:xfrm>
        </p:spPr>
        <p:txBody>
          <a:bodyPr/>
          <a:lstStyle/>
          <a:p>
            <a:pPr marL="608013" indent="-608013"/>
            <a:r>
              <a:rPr lang="vi-VN" b="1" dirty="0"/>
              <a:t>5. Tiềm năng tiết kiệm năng lượng (tiếp theo)</a:t>
            </a:r>
            <a:endParaRPr lang="en-US" b="1" dirty="0"/>
          </a:p>
        </p:txBody>
      </p:sp>
      <p:sp>
        <p:nvSpPr>
          <p:cNvPr id="3" name="Rectangle 1">
            <a:extLst>
              <a:ext uri="{FF2B5EF4-FFF2-40B4-BE49-F238E27FC236}">
                <a16:creationId xmlns:a16="http://schemas.microsoft.com/office/drawing/2014/main" id="{E7DFA58D-6101-7742-97ED-E77F2633FC66}"/>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defRPr/>
            </a:pPr>
            <a:endParaRPr kumimoji="0" lang="en-US" altLang="en-US"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graphicFrame>
        <p:nvGraphicFramePr>
          <p:cNvPr id="4" name="Table 3">
            <a:extLst>
              <a:ext uri="{FF2B5EF4-FFF2-40B4-BE49-F238E27FC236}">
                <a16:creationId xmlns:a16="http://schemas.microsoft.com/office/drawing/2014/main" id="{CBC56EB0-C502-08CD-0C25-03055436E1BD}"/>
              </a:ext>
            </a:extLst>
          </p:cNvPr>
          <p:cNvGraphicFramePr>
            <a:graphicFrameLocks noGrp="1"/>
          </p:cNvGraphicFramePr>
          <p:nvPr>
            <p:extLst>
              <p:ext uri="{D42A27DB-BD31-4B8C-83A1-F6EECF244321}">
                <p14:modId xmlns:p14="http://schemas.microsoft.com/office/powerpoint/2010/main" val="845453846"/>
              </p:ext>
            </p:extLst>
          </p:nvPr>
        </p:nvGraphicFramePr>
        <p:xfrm>
          <a:off x="623264" y="2039255"/>
          <a:ext cx="10959136" cy="4514304"/>
        </p:xfrm>
        <a:graphic>
          <a:graphicData uri="http://schemas.openxmlformats.org/drawingml/2006/table">
            <a:tbl>
              <a:tblPr/>
              <a:tblGrid>
                <a:gridCol w="2832100">
                  <a:extLst>
                    <a:ext uri="{9D8B030D-6E8A-4147-A177-3AD203B41FA5}">
                      <a16:colId xmlns:a16="http://schemas.microsoft.com/office/drawing/2014/main" val="2607888985"/>
                    </a:ext>
                  </a:extLst>
                </a:gridCol>
                <a:gridCol w="2540000">
                  <a:extLst>
                    <a:ext uri="{9D8B030D-6E8A-4147-A177-3AD203B41FA5}">
                      <a16:colId xmlns:a16="http://schemas.microsoft.com/office/drawing/2014/main" val="1143481375"/>
                    </a:ext>
                  </a:extLst>
                </a:gridCol>
                <a:gridCol w="2387600">
                  <a:extLst>
                    <a:ext uri="{9D8B030D-6E8A-4147-A177-3AD203B41FA5}">
                      <a16:colId xmlns:a16="http://schemas.microsoft.com/office/drawing/2014/main" val="936947576"/>
                    </a:ext>
                  </a:extLst>
                </a:gridCol>
                <a:gridCol w="3199436">
                  <a:extLst>
                    <a:ext uri="{9D8B030D-6E8A-4147-A177-3AD203B41FA5}">
                      <a16:colId xmlns:a16="http://schemas.microsoft.com/office/drawing/2014/main" val="1034998967"/>
                    </a:ext>
                  </a:extLst>
                </a:gridCol>
              </a:tblGrid>
              <a:tr h="483738">
                <a:tc>
                  <a:txBody>
                    <a:bodyPr/>
                    <a:lstStyle/>
                    <a:p>
                      <a:pPr algn="ctr">
                        <a:buNone/>
                      </a:pPr>
                      <a:r>
                        <a:rPr lang="vi-VN" sz="1300" b="1" dirty="0"/>
                        <a:t>Danh mục tiêu thụ năng lượng</a:t>
                      </a:r>
                      <a:endParaRPr lang="vi-VN" sz="1300" dirty="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b="1" dirty="0" err="1"/>
                        <a:t>Tỷ</a:t>
                      </a:r>
                      <a:r>
                        <a:rPr lang="en-US" sz="1300" b="1" dirty="0"/>
                        <a:t> lệ tiêu thụ điện</a:t>
                      </a:r>
                      <a:endParaRPr lang="en-US" sz="1300" dirty="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b="1" dirty="0"/>
                        <a:t>Tiềm năng tiết kiệm (%)</a:t>
                      </a:r>
                      <a:endParaRPr lang="en-US" sz="1300" dirty="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b="1" dirty="0"/>
                        <a:t>Giải pháp tiêu biểu</a:t>
                      </a:r>
                      <a:endParaRPr lang="en-US" sz="1300" dirty="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1894254"/>
                  </a:ext>
                </a:extLst>
              </a:tr>
              <a:tr h="922059">
                <a:tc>
                  <a:txBody>
                    <a:bodyPr/>
                    <a:lstStyle/>
                    <a:p>
                      <a:pPr>
                        <a:buNone/>
                      </a:pPr>
                      <a:r>
                        <a:rPr lang="en-US" sz="1300" dirty="0"/>
                        <a:t>Hệ thống lạnh (cấp đông, kho lạnh, đá vảy)</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dirty="0"/>
                        <a:t>45–70%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15–30%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vi-VN" sz="1300" dirty="0"/>
                        <a:t>Lắp đặt biến tần cho máy nén lạnh
Tối ưu hóa bình ngưng, thiết bị bay hơi
Cách nhiệt, rã đông tự động
Đóng băng theo tải</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2468695"/>
                  </a:ext>
                </a:extLst>
              </a:tr>
              <a:tr h="708150">
                <a:tc>
                  <a:txBody>
                    <a:bodyPr/>
                    <a:lstStyle/>
                    <a:p>
                      <a:pPr>
                        <a:buNone/>
                      </a:pPr>
                      <a:r>
                        <a:rPr lang="vi-VN" sz="1300" dirty="0"/>
                        <a:t>Hệ thống nấu, hấp, sấy (sử dụng hơi nước hoặc điện trở)</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10–30%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10–25%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vi-VN" sz="1300" dirty="0"/>
                        <a:t>Sử dụng hơi nước trào ngược
Cách nhiệt bể chứa và đường ống
Tự động hóa quá trình nấu ăn</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4910958"/>
                  </a:ext>
                </a:extLst>
              </a:tr>
              <a:tr h="838554">
                <a:tc>
                  <a:txBody>
                    <a:bodyPr/>
                    <a:lstStyle/>
                    <a:p>
                      <a:pPr>
                        <a:buNone/>
                      </a:pPr>
                      <a:r>
                        <a:rPr lang="vi-VN" sz="1300" dirty="0"/>
                        <a:t>Động cơ máy bơm nước, quạt, máy sục khí</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dirty="0"/>
                        <a:t>5–10%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15–25%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vi-VN" sz="1300" dirty="0"/>
                        <a:t>Sử dụng động cơ IE3 / IE4
Lắp đặt biến tần theo tải
Kiểm soát áp suất/lưu lượng theo nhu cầu</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5813158"/>
                  </a:ext>
                </a:extLst>
              </a:tr>
              <a:tr h="708150">
                <a:tc>
                  <a:txBody>
                    <a:bodyPr/>
                    <a:lstStyle/>
                    <a:p>
                      <a:pPr>
                        <a:buNone/>
                      </a:pPr>
                      <a:r>
                        <a:rPr lang="en-US" sz="1300" dirty="0"/>
                        <a:t>Chiếu sáng</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dirty="0"/>
                        <a:t>3–5%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30–50%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dirty="0"/>
                        <a:t>Thay bóng đèn LED
Cài đặt cảm biến chuyển động
Bố trí ánh sáng hợp lý</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8518674"/>
                  </a:ext>
                </a:extLst>
              </a:tr>
              <a:tr h="708150">
                <a:tc>
                  <a:txBody>
                    <a:bodyPr/>
                    <a:lstStyle/>
                    <a:p>
                      <a:pPr>
                        <a:buNone/>
                      </a:pPr>
                      <a:r>
                        <a:rPr lang="en-US" sz="1300" dirty="0"/>
                        <a:t>Hệ thống nén khí (nếu có)</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3–8%</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10–20%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vi-VN" sz="1300" dirty="0"/>
                        <a:t>Tăng hiệu suất máy nén
Tách nước và rò rỉ
Kiểm soát tải thực tế</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634337"/>
                  </a:ext>
                </a:extLst>
              </a:tr>
            </a:tbl>
          </a:graphicData>
        </a:graphic>
      </p:graphicFrame>
      <p:sp>
        <p:nvSpPr>
          <p:cNvPr id="7" name="Title 5">
            <a:extLst>
              <a:ext uri="{FF2B5EF4-FFF2-40B4-BE49-F238E27FC236}">
                <a16:creationId xmlns:a16="http://schemas.microsoft.com/office/drawing/2014/main" id="{6D1B27D6-6B9E-E651-1AF6-5A3E8772BCF4}"/>
              </a:ext>
            </a:extLst>
          </p:cNvPr>
          <p:cNvSpPr txBox="1">
            <a:spLocks/>
          </p:cNvSpPr>
          <p:nvPr/>
        </p:nvSpPr>
        <p:spPr>
          <a:xfrm>
            <a:off x="595936" y="1002958"/>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400" b="1" dirty="0">
                <a:solidFill>
                  <a:schemeClr val="accent1">
                    <a:lumMod val="50000"/>
                  </a:schemeClr>
                </a:solidFill>
                <a:latin typeface="+mn-lt"/>
              </a:rPr>
              <a:t>TỔNG QUAN VỀ NGÀNH CHẾ BIẾN THỦY SẢN VIỆT NAM</a:t>
            </a:r>
            <a:endParaRPr lang="en-VN" sz="2400" b="1" dirty="0">
              <a:solidFill>
                <a:schemeClr val="accent1">
                  <a:lumMod val="50000"/>
                </a:schemeClr>
              </a:solidFill>
              <a:latin typeface="+mn-lt"/>
            </a:endParaRPr>
          </a:p>
        </p:txBody>
      </p:sp>
    </p:spTree>
    <p:extLst>
      <p:ext uri="{BB962C8B-B14F-4D97-AF65-F5344CB8AC3E}">
        <p14:creationId xmlns:p14="http://schemas.microsoft.com/office/powerpoint/2010/main" val="1037022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C566C1A-4C2F-07BD-C0CE-D5D7332526C4}"/>
              </a:ext>
            </a:extLst>
          </p:cNvPr>
          <p:cNvSpPr>
            <a:spLocks noGrp="1"/>
          </p:cNvSpPr>
          <p:nvPr>
            <p:ph type="title" idx="4294967295"/>
          </p:nvPr>
        </p:nvSpPr>
        <p:spPr>
          <a:xfrm>
            <a:off x="833437" y="2976831"/>
            <a:ext cx="10525125" cy="654050"/>
          </a:xfrm>
        </p:spPr>
        <p:txBody>
          <a:bodyPr>
            <a:normAutofit/>
          </a:bodyPr>
          <a:lstStyle/>
          <a:p>
            <a:pPr algn="ctr"/>
            <a:r>
              <a:rPr lang="en-US" dirty="0">
                <a:solidFill>
                  <a:schemeClr val="accent1">
                    <a:lumMod val="50000"/>
                  </a:schemeClr>
                </a:solidFill>
              </a:rPr>
              <a:t>Giải pháp TKNL trong ngành chế biến thủy sản</a:t>
            </a:r>
            <a:endParaRPr dirty="0">
              <a:solidFill>
                <a:schemeClr val="accent1">
                  <a:lumMod val="50000"/>
                </a:schemeClr>
              </a:solidFill>
            </a:endParaRPr>
          </a:p>
        </p:txBody>
      </p:sp>
    </p:spTree>
    <p:extLst>
      <p:ext uri="{BB962C8B-B14F-4D97-AF65-F5344CB8AC3E}">
        <p14:creationId xmlns:p14="http://schemas.microsoft.com/office/powerpoint/2010/main" val="3538584771"/>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02771" y="1048524"/>
            <a:ext cx="10972800" cy="654050"/>
          </a:xfrm>
        </p:spPr>
        <p:txBody>
          <a:bodyPr>
            <a:normAutofit/>
          </a:bodyPr>
          <a:lstStyle/>
          <a:p>
            <a:pPr algn="ctr"/>
            <a:r>
              <a:rPr sz="2400" dirty="0" err="1">
                <a:solidFill>
                  <a:schemeClr val="accent1">
                    <a:lumMod val="50000"/>
                  </a:schemeClr>
                </a:solidFill>
                <a:latin typeface="+mn-lt"/>
              </a:rPr>
              <a:t>Giải</a:t>
            </a:r>
            <a:r>
              <a:rPr sz="2400" dirty="0">
                <a:solidFill>
                  <a:schemeClr val="accent1">
                    <a:lumMod val="50000"/>
                  </a:schemeClr>
                </a:solidFill>
                <a:latin typeface="+mn-lt"/>
              </a:rPr>
              <a:t> </a:t>
            </a:r>
            <a:r>
              <a:rPr sz="2400" dirty="0" err="1">
                <a:solidFill>
                  <a:schemeClr val="accent1">
                    <a:lumMod val="50000"/>
                  </a:schemeClr>
                </a:solidFill>
                <a:latin typeface="+mn-lt"/>
              </a:rPr>
              <a:t>pháp</a:t>
            </a:r>
            <a:r>
              <a:rPr sz="2400" dirty="0">
                <a:solidFill>
                  <a:schemeClr val="accent1">
                    <a:lumMod val="50000"/>
                  </a:schemeClr>
                </a:solidFill>
                <a:latin typeface="+mn-lt"/>
              </a:rPr>
              <a:t> </a:t>
            </a:r>
            <a:r>
              <a:rPr sz="2400" dirty="0" err="1">
                <a:solidFill>
                  <a:schemeClr val="accent1">
                    <a:lumMod val="50000"/>
                  </a:schemeClr>
                </a:solidFill>
                <a:latin typeface="+mn-lt"/>
              </a:rPr>
              <a:t>tiết</a:t>
            </a:r>
            <a:r>
              <a:rPr sz="2400" dirty="0">
                <a:solidFill>
                  <a:schemeClr val="accent1">
                    <a:lumMod val="50000"/>
                  </a:schemeClr>
                </a:solidFill>
                <a:latin typeface="+mn-lt"/>
              </a:rPr>
              <a:t> </a:t>
            </a:r>
            <a:r>
              <a:rPr sz="2400" dirty="0" err="1">
                <a:solidFill>
                  <a:schemeClr val="accent1">
                    <a:lumMod val="50000"/>
                  </a:schemeClr>
                </a:solidFill>
                <a:latin typeface="+mn-lt"/>
              </a:rPr>
              <a:t>kiệm</a:t>
            </a:r>
            <a:r>
              <a:rPr sz="2400" dirty="0">
                <a:solidFill>
                  <a:schemeClr val="accent1">
                    <a:lumMod val="50000"/>
                  </a:schemeClr>
                </a:solidFill>
                <a:latin typeface="+mn-lt"/>
              </a:rPr>
              <a:t> </a:t>
            </a:r>
            <a:r>
              <a:rPr sz="2400" dirty="0" err="1">
                <a:solidFill>
                  <a:schemeClr val="accent1">
                    <a:lumMod val="50000"/>
                  </a:schemeClr>
                </a:solidFill>
                <a:latin typeface="+mn-lt"/>
              </a:rPr>
              <a:t>năng</a:t>
            </a:r>
            <a:r>
              <a:rPr sz="2400" dirty="0">
                <a:solidFill>
                  <a:schemeClr val="accent1">
                    <a:lumMod val="50000"/>
                  </a:schemeClr>
                </a:solidFill>
                <a:latin typeface="+mn-lt"/>
              </a:rPr>
              <a:t> </a:t>
            </a:r>
            <a:r>
              <a:rPr sz="2400" dirty="0" err="1">
                <a:solidFill>
                  <a:schemeClr val="accent1">
                    <a:lumMod val="50000"/>
                  </a:schemeClr>
                </a:solidFill>
                <a:latin typeface="+mn-lt"/>
              </a:rPr>
              <a:t>lượng</a:t>
            </a:r>
            <a:r>
              <a:rPr sz="2400" dirty="0">
                <a:solidFill>
                  <a:schemeClr val="accent1">
                    <a:lumMod val="50000"/>
                  </a:schemeClr>
                </a:solidFill>
                <a:latin typeface="+mn-lt"/>
              </a:rPr>
              <a:t> </a:t>
            </a:r>
            <a:r>
              <a:rPr sz="2400" dirty="0" err="1">
                <a:solidFill>
                  <a:schemeClr val="accent1">
                    <a:lumMod val="50000"/>
                  </a:schemeClr>
                </a:solidFill>
                <a:latin typeface="+mn-lt"/>
              </a:rPr>
              <a:t>trong</a:t>
            </a:r>
            <a:r>
              <a:rPr sz="2400" dirty="0">
                <a:solidFill>
                  <a:schemeClr val="accent1">
                    <a:lumMod val="50000"/>
                  </a:schemeClr>
                </a:solidFill>
                <a:latin typeface="+mn-lt"/>
              </a:rPr>
              <a:t> </a:t>
            </a:r>
            <a:r>
              <a:rPr sz="2400" dirty="0" err="1">
                <a:solidFill>
                  <a:schemeClr val="accent1">
                    <a:lumMod val="50000"/>
                  </a:schemeClr>
                </a:solidFill>
                <a:latin typeface="+mn-lt"/>
              </a:rPr>
              <a:t>ngành</a:t>
            </a:r>
            <a:r>
              <a:rPr sz="2400" dirty="0">
                <a:solidFill>
                  <a:schemeClr val="accent1">
                    <a:lumMod val="50000"/>
                  </a:schemeClr>
                </a:solidFill>
                <a:latin typeface="+mn-lt"/>
              </a:rPr>
              <a:t> </a:t>
            </a:r>
            <a:r>
              <a:rPr sz="2400" dirty="0" err="1">
                <a:solidFill>
                  <a:schemeClr val="accent1">
                    <a:lumMod val="50000"/>
                  </a:schemeClr>
                </a:solidFill>
                <a:latin typeface="+mn-lt"/>
              </a:rPr>
              <a:t>chế</a:t>
            </a:r>
            <a:r>
              <a:rPr sz="2400" dirty="0">
                <a:solidFill>
                  <a:schemeClr val="accent1">
                    <a:lumMod val="50000"/>
                  </a:schemeClr>
                </a:solidFill>
                <a:latin typeface="+mn-lt"/>
              </a:rPr>
              <a:t> </a:t>
            </a:r>
            <a:r>
              <a:rPr sz="2400" dirty="0" err="1">
                <a:solidFill>
                  <a:schemeClr val="accent1">
                    <a:lumMod val="50000"/>
                  </a:schemeClr>
                </a:solidFill>
                <a:latin typeface="+mn-lt"/>
              </a:rPr>
              <a:t>biến</a:t>
            </a:r>
            <a:r>
              <a:rPr sz="2400" dirty="0">
                <a:solidFill>
                  <a:schemeClr val="accent1">
                    <a:lumMod val="50000"/>
                  </a:schemeClr>
                </a:solidFill>
                <a:latin typeface="+mn-lt"/>
              </a:rPr>
              <a:t> </a:t>
            </a:r>
            <a:r>
              <a:rPr sz="2400" dirty="0" err="1">
                <a:solidFill>
                  <a:schemeClr val="accent1">
                    <a:lumMod val="50000"/>
                  </a:schemeClr>
                </a:solidFill>
                <a:latin typeface="+mn-lt"/>
              </a:rPr>
              <a:t>hải</a:t>
            </a:r>
            <a:r>
              <a:rPr sz="2400" dirty="0">
                <a:solidFill>
                  <a:schemeClr val="accent1">
                    <a:lumMod val="50000"/>
                  </a:schemeClr>
                </a:solidFill>
                <a:latin typeface="+mn-lt"/>
              </a:rPr>
              <a:t> </a:t>
            </a:r>
            <a:r>
              <a:rPr sz="2400" dirty="0" err="1">
                <a:solidFill>
                  <a:schemeClr val="accent1">
                    <a:lumMod val="50000"/>
                  </a:schemeClr>
                </a:solidFill>
                <a:latin typeface="+mn-lt"/>
              </a:rPr>
              <a:t>sản</a:t>
            </a:r>
            <a:endParaRPr sz="2400" dirty="0">
              <a:solidFill>
                <a:schemeClr val="accent1">
                  <a:lumMod val="50000"/>
                </a:schemeClr>
              </a:solidFill>
              <a:latin typeface="+mn-lt"/>
            </a:endParaRPr>
          </a:p>
        </p:txBody>
      </p:sp>
      <p:sp>
        <p:nvSpPr>
          <p:cNvPr id="3" name="Content Placeholder 2"/>
          <p:cNvSpPr>
            <a:spLocks noGrp="1"/>
          </p:cNvSpPr>
          <p:nvPr>
            <p:ph idx="4294967295"/>
          </p:nvPr>
        </p:nvSpPr>
        <p:spPr>
          <a:xfrm>
            <a:off x="609600" y="1684044"/>
            <a:ext cx="10972800" cy="4772800"/>
          </a:xfrm>
        </p:spPr>
        <p:txBody>
          <a:bodyPr>
            <a:noAutofit/>
          </a:bodyPr>
          <a:lstStyle/>
          <a:p>
            <a:pPr marL="139700" indent="0" algn="just">
              <a:lnSpc>
                <a:spcPct val="120000"/>
              </a:lnSpc>
              <a:spcBef>
                <a:spcPts val="800"/>
              </a:spcBef>
              <a:buNone/>
            </a:pPr>
            <a:r>
              <a:rPr lang="en-US" sz="2400" b="1" dirty="0">
                <a:solidFill>
                  <a:srgbClr val="0070C0"/>
                </a:solidFill>
              </a:rPr>
              <a:t>1. </a:t>
            </a:r>
            <a:r>
              <a:rPr sz="2400" b="1" dirty="0">
                <a:solidFill>
                  <a:srgbClr val="0070C0"/>
                </a:solidFill>
              </a:rPr>
              <a:t>Thu hồi nhiệt từ hệ thống lạnh để sản xuất nước nóng</a:t>
            </a:r>
            <a:endParaRPr lang="en-US" sz="2400" b="1" dirty="0">
              <a:solidFill>
                <a:srgbClr val="0070C0"/>
              </a:solidFill>
            </a:endParaRPr>
          </a:p>
          <a:p>
            <a:pPr marL="139700" indent="0" algn="just">
              <a:spcBef>
                <a:spcPts val="800"/>
              </a:spcBef>
              <a:buNone/>
            </a:pPr>
            <a:r>
              <a:rPr lang="en-US" b="1" dirty="0"/>
              <a:t>Quá trình</a:t>
            </a:r>
            <a:endParaRPr b="1" dirty="0"/>
          </a:p>
          <a:p>
            <a:pPr marL="1219170" algn="just">
              <a:spcBef>
                <a:spcPts val="800"/>
              </a:spcBef>
              <a:buFont typeface="Wingdings" panose="05000000000000000000" pitchFamily="2" charset="2"/>
              <a:buChar char="Ø"/>
            </a:pPr>
            <a:r>
              <a:rPr dirty="0" err="1"/>
              <a:t>Lắp</a:t>
            </a:r>
            <a:r>
              <a:rPr dirty="0"/>
              <a:t> </a:t>
            </a:r>
            <a:r>
              <a:rPr dirty="0" err="1"/>
              <a:t>đặt</a:t>
            </a:r>
            <a:r>
              <a:rPr dirty="0"/>
              <a:t> </a:t>
            </a:r>
            <a:r>
              <a:rPr dirty="0" err="1"/>
              <a:t>thiết</a:t>
            </a:r>
            <a:r>
              <a:rPr dirty="0"/>
              <a:t> </a:t>
            </a:r>
            <a:r>
              <a:rPr dirty="0" err="1"/>
              <a:t>bị</a:t>
            </a:r>
            <a:r>
              <a:rPr dirty="0"/>
              <a:t> </a:t>
            </a:r>
            <a:r>
              <a:rPr dirty="0" err="1"/>
              <a:t>trao</a:t>
            </a:r>
            <a:r>
              <a:rPr dirty="0"/>
              <a:t> </a:t>
            </a:r>
            <a:r>
              <a:rPr dirty="0" err="1"/>
              <a:t>đổi</a:t>
            </a:r>
            <a:r>
              <a:rPr dirty="0"/>
              <a:t> </a:t>
            </a:r>
            <a:r>
              <a:rPr dirty="0" err="1"/>
              <a:t>nhiệt</a:t>
            </a:r>
            <a:r>
              <a:rPr dirty="0"/>
              <a:t> </a:t>
            </a:r>
            <a:r>
              <a:rPr dirty="0" err="1"/>
              <a:t>tại</a:t>
            </a:r>
            <a:r>
              <a:rPr dirty="0"/>
              <a:t> </a:t>
            </a:r>
            <a:r>
              <a:rPr dirty="0" err="1"/>
              <a:t>hệ</a:t>
            </a:r>
            <a:r>
              <a:rPr dirty="0"/>
              <a:t> </a:t>
            </a:r>
            <a:r>
              <a:rPr dirty="0" err="1"/>
              <a:t>thống</a:t>
            </a:r>
            <a:r>
              <a:rPr dirty="0"/>
              <a:t> </a:t>
            </a:r>
            <a:r>
              <a:rPr dirty="0" err="1"/>
              <a:t>lạnh</a:t>
            </a:r>
            <a:r>
              <a:rPr dirty="0"/>
              <a:t> </a:t>
            </a:r>
            <a:r>
              <a:rPr dirty="0" err="1"/>
              <a:t>để</a:t>
            </a:r>
            <a:r>
              <a:rPr dirty="0"/>
              <a:t> </a:t>
            </a:r>
            <a:r>
              <a:rPr dirty="0" err="1"/>
              <a:t>thu</a:t>
            </a:r>
            <a:r>
              <a:rPr dirty="0"/>
              <a:t> </a:t>
            </a:r>
            <a:r>
              <a:rPr dirty="0" err="1"/>
              <a:t>hồi</a:t>
            </a:r>
            <a:r>
              <a:rPr dirty="0"/>
              <a:t> </a:t>
            </a:r>
            <a:r>
              <a:rPr dirty="0" err="1"/>
              <a:t>nhiệt</a:t>
            </a:r>
            <a:r>
              <a:rPr dirty="0"/>
              <a:t> </a:t>
            </a:r>
            <a:r>
              <a:rPr dirty="0" err="1"/>
              <a:t>thải</a:t>
            </a:r>
            <a:r>
              <a:rPr dirty="0"/>
              <a:t> </a:t>
            </a:r>
            <a:r>
              <a:rPr dirty="0" err="1"/>
              <a:t>từ</a:t>
            </a:r>
            <a:r>
              <a:rPr dirty="0"/>
              <a:t> </a:t>
            </a:r>
            <a:r>
              <a:rPr dirty="0" err="1"/>
              <a:t>máy</a:t>
            </a:r>
            <a:r>
              <a:rPr dirty="0"/>
              <a:t> </a:t>
            </a:r>
            <a:r>
              <a:rPr dirty="0" err="1"/>
              <a:t>nén</a:t>
            </a:r>
            <a:r>
              <a:rPr dirty="0"/>
              <a:t> </a:t>
            </a:r>
            <a:r>
              <a:rPr dirty="0" err="1"/>
              <a:t>lạnh</a:t>
            </a:r>
            <a:r>
              <a:rPr dirty="0"/>
              <a:t>.</a:t>
            </a:r>
          </a:p>
          <a:p>
            <a:pPr marL="1219170" algn="just">
              <a:spcBef>
                <a:spcPts val="800"/>
              </a:spcBef>
              <a:buFont typeface="Wingdings" panose="05000000000000000000" pitchFamily="2" charset="2"/>
              <a:buChar char="Ø"/>
            </a:pPr>
            <a:r>
              <a:rPr dirty="0" err="1"/>
              <a:t>Nhiệt</a:t>
            </a:r>
            <a:r>
              <a:rPr dirty="0"/>
              <a:t> </a:t>
            </a:r>
            <a:r>
              <a:rPr dirty="0" err="1"/>
              <a:t>thải</a:t>
            </a:r>
            <a:r>
              <a:rPr dirty="0"/>
              <a:t> </a:t>
            </a:r>
            <a:r>
              <a:rPr dirty="0" err="1"/>
              <a:t>này</a:t>
            </a:r>
            <a:r>
              <a:rPr dirty="0"/>
              <a:t> </a:t>
            </a:r>
            <a:r>
              <a:rPr dirty="0" err="1"/>
              <a:t>được</a:t>
            </a:r>
            <a:r>
              <a:rPr dirty="0"/>
              <a:t> </a:t>
            </a:r>
            <a:r>
              <a:rPr dirty="0" err="1"/>
              <a:t>sử</a:t>
            </a:r>
            <a:r>
              <a:rPr dirty="0"/>
              <a:t> </a:t>
            </a:r>
            <a:r>
              <a:rPr dirty="0" err="1"/>
              <a:t>dụng</a:t>
            </a:r>
            <a:r>
              <a:rPr dirty="0"/>
              <a:t> </a:t>
            </a:r>
            <a:r>
              <a:rPr dirty="0" err="1"/>
              <a:t>để</a:t>
            </a:r>
            <a:r>
              <a:rPr dirty="0"/>
              <a:t> </a:t>
            </a:r>
            <a:r>
              <a:rPr dirty="0" err="1"/>
              <a:t>đun</a:t>
            </a:r>
            <a:r>
              <a:rPr dirty="0"/>
              <a:t> </a:t>
            </a:r>
            <a:r>
              <a:rPr dirty="0" err="1"/>
              <a:t>nước</a:t>
            </a:r>
            <a:r>
              <a:rPr dirty="0"/>
              <a:t> </a:t>
            </a:r>
            <a:r>
              <a:rPr dirty="0" err="1"/>
              <a:t>nóng</a:t>
            </a:r>
            <a:r>
              <a:rPr dirty="0"/>
              <a:t> </a:t>
            </a:r>
            <a:r>
              <a:rPr dirty="0" err="1"/>
              <a:t>phục</a:t>
            </a:r>
            <a:r>
              <a:rPr dirty="0"/>
              <a:t> </a:t>
            </a:r>
            <a:r>
              <a:rPr dirty="0" err="1"/>
              <a:t>vụ</a:t>
            </a:r>
            <a:r>
              <a:rPr dirty="0"/>
              <a:t> </a:t>
            </a:r>
            <a:r>
              <a:rPr dirty="0" err="1"/>
              <a:t>các</a:t>
            </a:r>
            <a:r>
              <a:rPr dirty="0"/>
              <a:t> </a:t>
            </a:r>
            <a:r>
              <a:rPr dirty="0" err="1"/>
              <a:t>hoạt</a:t>
            </a:r>
            <a:r>
              <a:rPr dirty="0"/>
              <a:t> </a:t>
            </a:r>
            <a:r>
              <a:rPr dirty="0" err="1"/>
              <a:t>động</a:t>
            </a:r>
            <a:r>
              <a:rPr dirty="0"/>
              <a:t> </a:t>
            </a:r>
            <a:r>
              <a:rPr dirty="0" err="1"/>
              <a:t>vệ</a:t>
            </a:r>
            <a:r>
              <a:rPr dirty="0"/>
              <a:t> </a:t>
            </a:r>
            <a:r>
              <a:rPr dirty="0" err="1"/>
              <a:t>sinh</a:t>
            </a:r>
            <a:r>
              <a:rPr dirty="0"/>
              <a:t> </a:t>
            </a:r>
            <a:r>
              <a:rPr dirty="0" err="1"/>
              <a:t>và</a:t>
            </a:r>
            <a:r>
              <a:rPr dirty="0"/>
              <a:t> </a:t>
            </a:r>
            <a:r>
              <a:rPr dirty="0" err="1"/>
              <a:t>chế</a:t>
            </a:r>
            <a:r>
              <a:rPr dirty="0"/>
              <a:t> </a:t>
            </a:r>
            <a:r>
              <a:rPr dirty="0" err="1"/>
              <a:t>biến</a:t>
            </a:r>
            <a:r>
              <a:rPr dirty="0"/>
              <a:t>.</a:t>
            </a:r>
          </a:p>
          <a:p>
            <a:pPr marL="1219170" algn="just">
              <a:spcBef>
                <a:spcPts val="800"/>
              </a:spcBef>
              <a:buFont typeface="Wingdings" panose="05000000000000000000" pitchFamily="2" charset="2"/>
              <a:buChar char="Ø"/>
            </a:pPr>
            <a:r>
              <a:rPr dirty="0" err="1"/>
              <a:t>Tích</a:t>
            </a:r>
            <a:r>
              <a:rPr dirty="0"/>
              <a:t> </a:t>
            </a:r>
            <a:r>
              <a:rPr dirty="0" err="1"/>
              <a:t>hợp</a:t>
            </a:r>
            <a:r>
              <a:rPr dirty="0"/>
              <a:t> </a:t>
            </a:r>
            <a:r>
              <a:rPr dirty="0" err="1"/>
              <a:t>thiết</a:t>
            </a:r>
            <a:r>
              <a:rPr dirty="0"/>
              <a:t> </a:t>
            </a:r>
            <a:r>
              <a:rPr dirty="0" err="1"/>
              <a:t>bị</a:t>
            </a:r>
            <a:r>
              <a:rPr dirty="0"/>
              <a:t> </a:t>
            </a:r>
            <a:r>
              <a:rPr dirty="0" err="1"/>
              <a:t>trao</a:t>
            </a:r>
            <a:r>
              <a:rPr dirty="0"/>
              <a:t> </a:t>
            </a:r>
            <a:r>
              <a:rPr dirty="0" err="1"/>
              <a:t>đổi</a:t>
            </a:r>
            <a:r>
              <a:rPr dirty="0"/>
              <a:t> </a:t>
            </a:r>
            <a:r>
              <a:rPr dirty="0" err="1"/>
              <a:t>nhiệt</a:t>
            </a:r>
            <a:r>
              <a:rPr dirty="0"/>
              <a:t> </a:t>
            </a:r>
            <a:r>
              <a:rPr dirty="0" err="1"/>
              <a:t>với</a:t>
            </a:r>
            <a:r>
              <a:rPr dirty="0"/>
              <a:t> </a:t>
            </a:r>
            <a:r>
              <a:rPr dirty="0" err="1"/>
              <a:t>hệ</a:t>
            </a:r>
            <a:r>
              <a:rPr dirty="0"/>
              <a:t> </a:t>
            </a:r>
            <a:r>
              <a:rPr dirty="0" err="1"/>
              <a:t>thống</a:t>
            </a:r>
            <a:r>
              <a:rPr dirty="0"/>
              <a:t> </a:t>
            </a:r>
            <a:r>
              <a:rPr dirty="0" err="1"/>
              <a:t>hiện</a:t>
            </a:r>
            <a:r>
              <a:rPr dirty="0"/>
              <a:t> </a:t>
            </a:r>
            <a:r>
              <a:rPr dirty="0" err="1"/>
              <a:t>tại</a:t>
            </a:r>
            <a:r>
              <a:rPr dirty="0"/>
              <a:t>, </a:t>
            </a:r>
            <a:r>
              <a:rPr dirty="0" err="1"/>
              <a:t>giảm</a:t>
            </a:r>
            <a:r>
              <a:rPr dirty="0"/>
              <a:t> </a:t>
            </a:r>
            <a:r>
              <a:rPr dirty="0" err="1"/>
              <a:t>thời</a:t>
            </a:r>
            <a:r>
              <a:rPr dirty="0"/>
              <a:t> </a:t>
            </a:r>
            <a:r>
              <a:rPr dirty="0" err="1"/>
              <a:t>gian</a:t>
            </a:r>
            <a:r>
              <a:rPr dirty="0"/>
              <a:t> </a:t>
            </a:r>
            <a:r>
              <a:rPr dirty="0" err="1"/>
              <a:t>và</a:t>
            </a:r>
            <a:r>
              <a:rPr dirty="0"/>
              <a:t> chi </a:t>
            </a:r>
            <a:r>
              <a:rPr dirty="0" err="1"/>
              <a:t>phí</a:t>
            </a:r>
            <a:r>
              <a:rPr dirty="0"/>
              <a:t> </a:t>
            </a:r>
            <a:r>
              <a:rPr dirty="0" err="1"/>
              <a:t>đầu</a:t>
            </a:r>
            <a:r>
              <a:rPr dirty="0"/>
              <a:t> </a:t>
            </a:r>
            <a:r>
              <a:rPr dirty="0" err="1"/>
              <a:t>tư</a:t>
            </a:r>
            <a:r>
              <a:rPr dirty="0"/>
              <a:t>.</a:t>
            </a:r>
          </a:p>
          <a:p>
            <a:pPr marL="1219170" algn="just">
              <a:spcBef>
                <a:spcPts val="800"/>
              </a:spcBef>
              <a:buFont typeface="Wingdings" panose="05000000000000000000" pitchFamily="2" charset="2"/>
              <a:buChar char="Ø"/>
            </a:pPr>
            <a:r>
              <a:rPr dirty="0" err="1"/>
              <a:t>Quản</a:t>
            </a:r>
            <a:r>
              <a:rPr dirty="0"/>
              <a:t> </a:t>
            </a:r>
            <a:r>
              <a:rPr dirty="0" err="1"/>
              <a:t>lý</a:t>
            </a:r>
            <a:r>
              <a:rPr dirty="0"/>
              <a:t> </a:t>
            </a:r>
            <a:r>
              <a:rPr dirty="0" err="1"/>
              <a:t>việc</a:t>
            </a:r>
            <a:r>
              <a:rPr dirty="0"/>
              <a:t> </a:t>
            </a:r>
            <a:r>
              <a:rPr dirty="0" err="1"/>
              <a:t>thu</a:t>
            </a:r>
            <a:r>
              <a:rPr dirty="0"/>
              <a:t> </a:t>
            </a:r>
            <a:r>
              <a:rPr dirty="0" err="1"/>
              <a:t>hồi</a:t>
            </a:r>
            <a:r>
              <a:rPr dirty="0"/>
              <a:t> </a:t>
            </a:r>
            <a:r>
              <a:rPr dirty="0" err="1"/>
              <a:t>nhiệt</a:t>
            </a:r>
            <a:r>
              <a:rPr dirty="0"/>
              <a:t> </a:t>
            </a:r>
            <a:r>
              <a:rPr dirty="0" err="1"/>
              <a:t>thông</a:t>
            </a:r>
            <a:r>
              <a:rPr dirty="0"/>
              <a:t> qua </a:t>
            </a:r>
            <a:r>
              <a:rPr dirty="0" err="1"/>
              <a:t>hệ</a:t>
            </a:r>
            <a:r>
              <a:rPr dirty="0"/>
              <a:t> </a:t>
            </a:r>
            <a:r>
              <a:rPr dirty="0" err="1"/>
              <a:t>thống</a:t>
            </a:r>
            <a:r>
              <a:rPr dirty="0"/>
              <a:t> </a:t>
            </a:r>
            <a:r>
              <a:rPr dirty="0" err="1"/>
              <a:t>tự</a:t>
            </a:r>
            <a:r>
              <a:rPr dirty="0"/>
              <a:t> </a:t>
            </a:r>
            <a:r>
              <a:rPr dirty="0" err="1"/>
              <a:t>động</a:t>
            </a:r>
            <a:r>
              <a:rPr dirty="0"/>
              <a:t> </a:t>
            </a:r>
            <a:r>
              <a:rPr dirty="0" err="1"/>
              <a:t>hóa</a:t>
            </a:r>
            <a:r>
              <a:rPr dirty="0"/>
              <a:t>, </a:t>
            </a:r>
            <a:r>
              <a:rPr dirty="0" err="1"/>
              <a:t>đảm</a:t>
            </a:r>
            <a:r>
              <a:rPr dirty="0"/>
              <a:t> </a:t>
            </a:r>
            <a:r>
              <a:rPr dirty="0" err="1"/>
              <a:t>bảo</a:t>
            </a:r>
            <a:r>
              <a:rPr dirty="0"/>
              <a:t> </a:t>
            </a:r>
            <a:r>
              <a:rPr dirty="0" err="1"/>
              <a:t>nhiệt</a:t>
            </a:r>
            <a:r>
              <a:rPr dirty="0"/>
              <a:t> </a:t>
            </a:r>
            <a:r>
              <a:rPr dirty="0" err="1"/>
              <a:t>lượng</a:t>
            </a:r>
            <a:r>
              <a:rPr dirty="0"/>
              <a:t> </a:t>
            </a:r>
            <a:r>
              <a:rPr dirty="0" err="1"/>
              <a:t>được</a:t>
            </a:r>
            <a:r>
              <a:rPr dirty="0"/>
              <a:t> </a:t>
            </a:r>
            <a:r>
              <a:rPr dirty="0" err="1"/>
              <a:t>sử</a:t>
            </a:r>
            <a:r>
              <a:rPr dirty="0"/>
              <a:t> </a:t>
            </a:r>
            <a:r>
              <a:rPr dirty="0" err="1"/>
              <a:t>dụng</a:t>
            </a:r>
            <a:r>
              <a:rPr dirty="0"/>
              <a:t> </a:t>
            </a:r>
            <a:r>
              <a:rPr dirty="0" err="1"/>
              <a:t>hiệu</a:t>
            </a:r>
            <a:r>
              <a:rPr dirty="0"/>
              <a:t> </a:t>
            </a:r>
            <a:r>
              <a:rPr dirty="0" err="1"/>
              <a:t>quả</a:t>
            </a:r>
            <a:r>
              <a:rPr dirty="0"/>
              <a:t>.</a:t>
            </a:r>
          </a:p>
          <a:p>
            <a:pPr marL="186262" indent="0" algn="just">
              <a:spcBef>
                <a:spcPts val="800"/>
              </a:spcBef>
              <a:buNone/>
            </a:pPr>
            <a:r>
              <a:rPr b="1" dirty="0" err="1"/>
              <a:t>Hiệu</a:t>
            </a:r>
            <a:r>
              <a:rPr b="1" dirty="0"/>
              <a:t> </a:t>
            </a:r>
            <a:r>
              <a:rPr b="1" dirty="0" err="1"/>
              <a:t>quả</a:t>
            </a:r>
            <a:r>
              <a:rPr b="1" dirty="0"/>
              <a:t>:</a:t>
            </a:r>
          </a:p>
          <a:p>
            <a:pPr marL="1244570" indent="-342900" algn="just">
              <a:spcBef>
                <a:spcPts val="800"/>
              </a:spcBef>
              <a:buFont typeface="Wingdings" panose="05000000000000000000" pitchFamily="2" charset="2"/>
              <a:buChar char="Ø"/>
            </a:pPr>
            <a:r>
              <a:rPr dirty="0" err="1"/>
              <a:t>Tiết</a:t>
            </a:r>
            <a:r>
              <a:rPr dirty="0"/>
              <a:t> </a:t>
            </a:r>
            <a:r>
              <a:rPr dirty="0" err="1"/>
              <a:t>kiệm</a:t>
            </a:r>
            <a:r>
              <a:rPr dirty="0"/>
              <a:t> </a:t>
            </a:r>
            <a:r>
              <a:rPr dirty="0" err="1"/>
              <a:t>năng</a:t>
            </a:r>
            <a:r>
              <a:rPr dirty="0"/>
              <a:t> </a:t>
            </a:r>
            <a:r>
              <a:rPr dirty="0" err="1"/>
              <a:t>lượng</a:t>
            </a:r>
            <a:r>
              <a:rPr dirty="0"/>
              <a:t> </a:t>
            </a:r>
            <a:r>
              <a:rPr dirty="0" err="1"/>
              <a:t>sử</a:t>
            </a:r>
            <a:r>
              <a:rPr dirty="0"/>
              <a:t> </a:t>
            </a:r>
            <a:r>
              <a:rPr dirty="0" err="1"/>
              <a:t>dụng</a:t>
            </a:r>
            <a:r>
              <a:rPr dirty="0"/>
              <a:t> </a:t>
            </a:r>
            <a:r>
              <a:rPr dirty="0" err="1"/>
              <a:t>để</a:t>
            </a:r>
            <a:r>
              <a:rPr dirty="0"/>
              <a:t> </a:t>
            </a:r>
            <a:r>
              <a:rPr dirty="0" err="1"/>
              <a:t>đun</a:t>
            </a:r>
            <a:r>
              <a:rPr dirty="0"/>
              <a:t> </a:t>
            </a:r>
            <a:r>
              <a:rPr dirty="0" err="1"/>
              <a:t>nước</a:t>
            </a:r>
            <a:r>
              <a:rPr dirty="0"/>
              <a:t> </a:t>
            </a:r>
            <a:r>
              <a:rPr dirty="0" err="1"/>
              <a:t>nóng</a:t>
            </a:r>
            <a:r>
              <a:rPr dirty="0"/>
              <a:t>, </a:t>
            </a:r>
            <a:r>
              <a:rPr dirty="0" err="1"/>
              <a:t>giảm</a:t>
            </a:r>
            <a:r>
              <a:rPr dirty="0"/>
              <a:t> </a:t>
            </a:r>
            <a:r>
              <a:rPr dirty="0" err="1"/>
              <a:t>tiêu</a:t>
            </a:r>
            <a:r>
              <a:rPr dirty="0"/>
              <a:t> </a:t>
            </a:r>
            <a:r>
              <a:rPr dirty="0" err="1"/>
              <a:t>thụ</a:t>
            </a:r>
            <a:r>
              <a:rPr dirty="0"/>
              <a:t> </a:t>
            </a:r>
            <a:r>
              <a:rPr dirty="0" err="1"/>
              <a:t>nhiên</a:t>
            </a:r>
            <a:r>
              <a:rPr dirty="0"/>
              <a:t> </a:t>
            </a:r>
            <a:r>
              <a:rPr dirty="0" err="1"/>
              <a:t>liệu</a:t>
            </a:r>
            <a:r>
              <a:rPr dirty="0"/>
              <a:t> </a:t>
            </a:r>
            <a:r>
              <a:rPr dirty="0" err="1"/>
              <a:t>hoặc</a:t>
            </a:r>
            <a:r>
              <a:rPr dirty="0"/>
              <a:t> </a:t>
            </a:r>
            <a:r>
              <a:rPr dirty="0" err="1"/>
              <a:t>điện</a:t>
            </a:r>
            <a:r>
              <a:rPr dirty="0"/>
              <a:t> </a:t>
            </a:r>
            <a:r>
              <a:rPr dirty="0" err="1"/>
              <a:t>năng</a:t>
            </a:r>
            <a:r>
              <a:rPr dirty="0"/>
              <a:t>.</a:t>
            </a:r>
          </a:p>
          <a:p>
            <a:pPr marL="1244570" indent="-342900" algn="just">
              <a:spcBef>
                <a:spcPts val="800"/>
              </a:spcBef>
              <a:buFont typeface="Wingdings" panose="05000000000000000000" pitchFamily="2" charset="2"/>
              <a:buChar char="Ø"/>
            </a:pPr>
            <a:r>
              <a:rPr dirty="0" err="1"/>
              <a:t>Giảm</a:t>
            </a:r>
            <a:r>
              <a:rPr dirty="0"/>
              <a:t> </a:t>
            </a:r>
            <a:r>
              <a:rPr dirty="0" err="1"/>
              <a:t>thời</a:t>
            </a:r>
            <a:r>
              <a:rPr dirty="0"/>
              <a:t> </a:t>
            </a:r>
            <a:r>
              <a:rPr dirty="0" err="1"/>
              <a:t>gian</a:t>
            </a:r>
            <a:r>
              <a:rPr dirty="0"/>
              <a:t> </a:t>
            </a:r>
            <a:r>
              <a:rPr dirty="0" err="1"/>
              <a:t>hoàn</a:t>
            </a:r>
            <a:r>
              <a:rPr dirty="0"/>
              <a:t> </a:t>
            </a:r>
            <a:r>
              <a:rPr dirty="0" err="1"/>
              <a:t>vốn</a:t>
            </a:r>
            <a:r>
              <a:rPr dirty="0"/>
              <a:t> </a:t>
            </a:r>
            <a:r>
              <a:rPr dirty="0" err="1"/>
              <a:t>đầu</a:t>
            </a:r>
            <a:r>
              <a:rPr dirty="0"/>
              <a:t> </a:t>
            </a:r>
            <a:r>
              <a:rPr dirty="0" err="1"/>
              <a:t>tư</a:t>
            </a:r>
            <a:r>
              <a:rPr dirty="0"/>
              <a:t> </a:t>
            </a:r>
            <a:r>
              <a:rPr dirty="0" err="1"/>
              <a:t>xuống</a:t>
            </a:r>
            <a:r>
              <a:rPr dirty="0"/>
              <a:t> </a:t>
            </a:r>
            <a:r>
              <a:rPr dirty="0" err="1"/>
              <a:t>từ</a:t>
            </a:r>
            <a:r>
              <a:rPr dirty="0"/>
              <a:t> 1,4 </a:t>
            </a:r>
            <a:r>
              <a:rPr dirty="0" err="1"/>
              <a:t>đến</a:t>
            </a:r>
            <a:r>
              <a:rPr dirty="0"/>
              <a:t> 2,2 </a:t>
            </a:r>
            <a:r>
              <a:rPr dirty="0" err="1"/>
              <a:t>năm</a:t>
            </a:r>
            <a:r>
              <a:rPr dirty="0"/>
              <a:t>.</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559046"/>
            <a:ext cx="10972800" cy="4772800"/>
          </a:xfrm>
        </p:spPr>
        <p:txBody>
          <a:bodyPr>
            <a:noAutofit/>
          </a:bodyPr>
          <a:lstStyle/>
          <a:p>
            <a:pPr marL="139700" indent="0">
              <a:lnSpc>
                <a:spcPct val="110000"/>
              </a:lnSpc>
              <a:spcBef>
                <a:spcPts val="800"/>
              </a:spcBef>
              <a:buNone/>
            </a:pPr>
            <a:r>
              <a:rPr lang="en-US" sz="2400" b="1" dirty="0">
                <a:solidFill>
                  <a:srgbClr val="0070C0"/>
                </a:solidFill>
              </a:rPr>
              <a:t>2. </a:t>
            </a:r>
            <a:r>
              <a:rPr sz="2400" b="1" dirty="0">
                <a:solidFill>
                  <a:srgbClr val="0070C0"/>
                </a:solidFill>
              </a:rPr>
              <a:t>Sử dụng trực tiếp nước lạnh thay cho đá vảy</a:t>
            </a:r>
            <a:endParaRPr lang="en-US" sz="2400" b="1" dirty="0">
              <a:solidFill>
                <a:srgbClr val="0070C0"/>
              </a:solidFill>
            </a:endParaRPr>
          </a:p>
          <a:p>
            <a:pPr marL="139700" indent="0">
              <a:lnSpc>
                <a:spcPct val="110000"/>
              </a:lnSpc>
              <a:spcBef>
                <a:spcPts val="800"/>
              </a:spcBef>
              <a:buNone/>
            </a:pPr>
            <a:r>
              <a:rPr lang="en-US" b="1" dirty="0"/>
              <a:t>Quá trình</a:t>
            </a:r>
            <a:endParaRPr b="1" dirty="0"/>
          </a:p>
          <a:p>
            <a:pPr marL="1219170">
              <a:lnSpc>
                <a:spcPct val="110000"/>
              </a:lnSpc>
              <a:spcBef>
                <a:spcPts val="800"/>
              </a:spcBef>
              <a:buFont typeface="Wingdings" panose="05000000000000000000" pitchFamily="2" charset="2"/>
              <a:buChar char="Ø"/>
            </a:pPr>
            <a:r>
              <a:rPr dirty="0" err="1"/>
              <a:t>Thay</a:t>
            </a:r>
            <a:r>
              <a:rPr dirty="0"/>
              <a:t> </a:t>
            </a:r>
            <a:r>
              <a:rPr dirty="0" err="1"/>
              <a:t>thế</a:t>
            </a:r>
            <a:r>
              <a:rPr dirty="0"/>
              <a:t> </a:t>
            </a:r>
            <a:r>
              <a:rPr dirty="0" err="1"/>
              <a:t>việc</a:t>
            </a:r>
            <a:r>
              <a:rPr dirty="0"/>
              <a:t> </a:t>
            </a:r>
            <a:r>
              <a:rPr dirty="0" err="1"/>
              <a:t>sử</a:t>
            </a:r>
            <a:r>
              <a:rPr dirty="0"/>
              <a:t> </a:t>
            </a:r>
            <a:r>
              <a:rPr dirty="0" err="1"/>
              <a:t>dụng</a:t>
            </a:r>
            <a:r>
              <a:rPr dirty="0"/>
              <a:t> </a:t>
            </a:r>
            <a:r>
              <a:rPr dirty="0" err="1"/>
              <a:t>đá</a:t>
            </a:r>
            <a:r>
              <a:rPr dirty="0"/>
              <a:t> </a:t>
            </a:r>
            <a:r>
              <a:rPr dirty="0" err="1"/>
              <a:t>vảy</a:t>
            </a:r>
            <a:r>
              <a:rPr dirty="0"/>
              <a:t> </a:t>
            </a:r>
            <a:r>
              <a:rPr dirty="0" err="1"/>
              <a:t>bằng</a:t>
            </a:r>
            <a:r>
              <a:rPr dirty="0"/>
              <a:t> </a:t>
            </a:r>
            <a:r>
              <a:rPr dirty="0" err="1"/>
              <a:t>hệ</a:t>
            </a:r>
            <a:r>
              <a:rPr dirty="0"/>
              <a:t> </a:t>
            </a:r>
            <a:r>
              <a:rPr dirty="0" err="1"/>
              <a:t>thống</a:t>
            </a:r>
            <a:r>
              <a:rPr dirty="0"/>
              <a:t> </a:t>
            </a:r>
            <a:r>
              <a:rPr dirty="0" err="1"/>
              <a:t>làm</a:t>
            </a:r>
            <a:r>
              <a:rPr dirty="0"/>
              <a:t> </a:t>
            </a:r>
            <a:r>
              <a:rPr dirty="0" err="1"/>
              <a:t>lạnh</a:t>
            </a:r>
            <a:r>
              <a:rPr dirty="0"/>
              <a:t> </a:t>
            </a:r>
            <a:r>
              <a:rPr dirty="0" err="1"/>
              <a:t>trực</a:t>
            </a:r>
            <a:r>
              <a:rPr dirty="0"/>
              <a:t> </a:t>
            </a:r>
            <a:r>
              <a:rPr dirty="0" err="1"/>
              <a:t>tiếp</a:t>
            </a:r>
            <a:r>
              <a:rPr dirty="0"/>
              <a:t>, </a:t>
            </a:r>
            <a:r>
              <a:rPr dirty="0" err="1"/>
              <a:t>cung</a:t>
            </a:r>
            <a:r>
              <a:rPr dirty="0"/>
              <a:t> </a:t>
            </a:r>
            <a:r>
              <a:rPr dirty="0" err="1"/>
              <a:t>cấp</a:t>
            </a:r>
            <a:r>
              <a:rPr dirty="0"/>
              <a:t> </a:t>
            </a:r>
            <a:r>
              <a:rPr dirty="0" err="1"/>
              <a:t>nước</a:t>
            </a:r>
            <a:r>
              <a:rPr dirty="0"/>
              <a:t> </a:t>
            </a:r>
            <a:r>
              <a:rPr dirty="0" err="1"/>
              <a:t>lạnh</a:t>
            </a:r>
            <a:r>
              <a:rPr dirty="0"/>
              <a:t> ở </a:t>
            </a:r>
            <a:r>
              <a:rPr dirty="0" err="1"/>
              <a:t>nhiệt</a:t>
            </a:r>
            <a:r>
              <a:rPr dirty="0"/>
              <a:t> </a:t>
            </a:r>
            <a:r>
              <a:rPr dirty="0" err="1"/>
              <a:t>độ</a:t>
            </a:r>
            <a:r>
              <a:rPr dirty="0"/>
              <a:t> 2-5°C.</a:t>
            </a:r>
          </a:p>
          <a:p>
            <a:pPr marL="1219170">
              <a:lnSpc>
                <a:spcPct val="110000"/>
              </a:lnSpc>
              <a:spcBef>
                <a:spcPts val="800"/>
              </a:spcBef>
              <a:buFont typeface="Wingdings" panose="05000000000000000000" pitchFamily="2" charset="2"/>
              <a:buChar char="Ø"/>
            </a:pPr>
            <a:r>
              <a:rPr dirty="0" err="1"/>
              <a:t>Nước</a:t>
            </a:r>
            <a:r>
              <a:rPr dirty="0"/>
              <a:t> </a:t>
            </a:r>
            <a:r>
              <a:rPr dirty="0" err="1"/>
              <a:t>lạnh</a:t>
            </a:r>
            <a:r>
              <a:rPr dirty="0"/>
              <a:t> </a:t>
            </a:r>
            <a:r>
              <a:rPr dirty="0" err="1"/>
              <a:t>có</a:t>
            </a:r>
            <a:r>
              <a:rPr dirty="0"/>
              <a:t> </a:t>
            </a:r>
            <a:r>
              <a:rPr dirty="0" err="1"/>
              <a:t>thể</a:t>
            </a:r>
            <a:r>
              <a:rPr dirty="0"/>
              <a:t> </a:t>
            </a:r>
            <a:r>
              <a:rPr dirty="0" err="1"/>
              <a:t>được</a:t>
            </a:r>
            <a:r>
              <a:rPr dirty="0"/>
              <a:t> </a:t>
            </a:r>
            <a:r>
              <a:rPr dirty="0" err="1"/>
              <a:t>tái</a:t>
            </a:r>
            <a:r>
              <a:rPr dirty="0"/>
              <a:t> </a:t>
            </a:r>
            <a:r>
              <a:rPr dirty="0" err="1"/>
              <a:t>sử</a:t>
            </a:r>
            <a:r>
              <a:rPr dirty="0"/>
              <a:t> </a:t>
            </a:r>
            <a:r>
              <a:rPr dirty="0" err="1"/>
              <a:t>dụng</a:t>
            </a:r>
            <a:r>
              <a:rPr dirty="0"/>
              <a:t> </a:t>
            </a:r>
            <a:r>
              <a:rPr dirty="0" err="1"/>
              <a:t>trong</a:t>
            </a:r>
            <a:r>
              <a:rPr dirty="0"/>
              <a:t> </a:t>
            </a:r>
            <a:r>
              <a:rPr dirty="0" err="1"/>
              <a:t>các</a:t>
            </a:r>
            <a:r>
              <a:rPr dirty="0"/>
              <a:t> </a:t>
            </a:r>
            <a:r>
              <a:rPr dirty="0" err="1"/>
              <a:t>khâu</a:t>
            </a:r>
            <a:r>
              <a:rPr dirty="0"/>
              <a:t> </a:t>
            </a:r>
            <a:r>
              <a:rPr dirty="0" err="1"/>
              <a:t>làm</a:t>
            </a:r>
            <a:r>
              <a:rPr dirty="0"/>
              <a:t> </a:t>
            </a:r>
            <a:r>
              <a:rPr dirty="0" err="1"/>
              <a:t>mát</a:t>
            </a:r>
            <a:r>
              <a:rPr dirty="0"/>
              <a:t> </a:t>
            </a:r>
            <a:r>
              <a:rPr dirty="0" err="1"/>
              <a:t>nguyên</a:t>
            </a:r>
            <a:r>
              <a:rPr dirty="0"/>
              <a:t> </a:t>
            </a:r>
            <a:r>
              <a:rPr dirty="0" err="1"/>
              <a:t>liệu</a:t>
            </a:r>
            <a:r>
              <a:rPr dirty="0"/>
              <a:t> </a:t>
            </a:r>
            <a:r>
              <a:rPr dirty="0" err="1"/>
              <a:t>hoặc</a:t>
            </a:r>
            <a:r>
              <a:rPr dirty="0"/>
              <a:t> </a:t>
            </a:r>
            <a:r>
              <a:rPr dirty="0" err="1"/>
              <a:t>sản</a:t>
            </a:r>
            <a:r>
              <a:rPr dirty="0"/>
              <a:t> </a:t>
            </a:r>
            <a:r>
              <a:rPr dirty="0" err="1"/>
              <a:t>phẩm</a:t>
            </a:r>
            <a:r>
              <a:rPr dirty="0"/>
              <a:t> </a:t>
            </a:r>
            <a:r>
              <a:rPr dirty="0" err="1"/>
              <a:t>chế</a:t>
            </a:r>
            <a:r>
              <a:rPr dirty="0"/>
              <a:t> </a:t>
            </a:r>
            <a:r>
              <a:rPr dirty="0" err="1"/>
              <a:t>biến</a:t>
            </a:r>
            <a:r>
              <a:rPr dirty="0"/>
              <a:t>.</a:t>
            </a:r>
          </a:p>
          <a:p>
            <a:pPr marL="1219170">
              <a:lnSpc>
                <a:spcPct val="110000"/>
              </a:lnSpc>
              <a:spcBef>
                <a:spcPts val="800"/>
              </a:spcBef>
              <a:buFont typeface="Wingdings" panose="05000000000000000000" pitchFamily="2" charset="2"/>
              <a:buChar char="Ø"/>
            </a:pPr>
            <a:r>
              <a:rPr dirty="0" err="1"/>
              <a:t>Sử</a:t>
            </a:r>
            <a:r>
              <a:rPr dirty="0"/>
              <a:t> </a:t>
            </a:r>
            <a:r>
              <a:rPr dirty="0" err="1"/>
              <a:t>dụng</a:t>
            </a:r>
            <a:r>
              <a:rPr dirty="0"/>
              <a:t> </a:t>
            </a:r>
            <a:r>
              <a:rPr dirty="0" err="1"/>
              <a:t>hệ</a:t>
            </a:r>
            <a:r>
              <a:rPr dirty="0"/>
              <a:t> </a:t>
            </a:r>
            <a:r>
              <a:rPr dirty="0" err="1"/>
              <a:t>thống</a:t>
            </a:r>
            <a:r>
              <a:rPr dirty="0"/>
              <a:t> </a:t>
            </a:r>
            <a:r>
              <a:rPr dirty="0" err="1"/>
              <a:t>tuần</a:t>
            </a:r>
            <a:r>
              <a:rPr dirty="0"/>
              <a:t> </a:t>
            </a:r>
            <a:r>
              <a:rPr dirty="0" err="1"/>
              <a:t>hoàn</a:t>
            </a:r>
            <a:r>
              <a:rPr dirty="0"/>
              <a:t> </a:t>
            </a:r>
            <a:r>
              <a:rPr dirty="0" err="1"/>
              <a:t>để</a:t>
            </a:r>
            <a:r>
              <a:rPr dirty="0"/>
              <a:t> </a:t>
            </a:r>
            <a:r>
              <a:rPr dirty="0" err="1"/>
              <a:t>giảm</a:t>
            </a:r>
            <a:r>
              <a:rPr dirty="0"/>
              <a:t> </a:t>
            </a:r>
            <a:r>
              <a:rPr dirty="0" err="1"/>
              <a:t>lãng</a:t>
            </a:r>
            <a:r>
              <a:rPr dirty="0"/>
              <a:t> </a:t>
            </a:r>
            <a:r>
              <a:rPr dirty="0" err="1"/>
              <a:t>phí</a:t>
            </a:r>
            <a:r>
              <a:rPr dirty="0"/>
              <a:t> </a:t>
            </a:r>
            <a:r>
              <a:rPr dirty="0" err="1"/>
              <a:t>nước</a:t>
            </a:r>
            <a:r>
              <a:rPr dirty="0"/>
              <a:t> </a:t>
            </a:r>
            <a:r>
              <a:rPr dirty="0" err="1"/>
              <a:t>và</a:t>
            </a:r>
            <a:r>
              <a:rPr dirty="0"/>
              <a:t> </a:t>
            </a:r>
            <a:r>
              <a:rPr dirty="0" err="1"/>
              <a:t>năng</a:t>
            </a:r>
            <a:r>
              <a:rPr dirty="0"/>
              <a:t> </a:t>
            </a:r>
            <a:r>
              <a:rPr dirty="0" err="1"/>
              <a:t>lượng</a:t>
            </a:r>
            <a:r>
              <a:rPr dirty="0"/>
              <a:t>.</a:t>
            </a:r>
          </a:p>
          <a:p>
            <a:pPr marL="1219170">
              <a:lnSpc>
                <a:spcPct val="110000"/>
              </a:lnSpc>
              <a:spcBef>
                <a:spcPts val="800"/>
              </a:spcBef>
              <a:buFont typeface="Wingdings" panose="05000000000000000000" pitchFamily="2" charset="2"/>
              <a:buChar char="Ø"/>
            </a:pPr>
            <a:r>
              <a:rPr dirty="0" err="1"/>
              <a:t>Tối</a:t>
            </a:r>
            <a:r>
              <a:rPr dirty="0"/>
              <a:t> </a:t>
            </a:r>
            <a:r>
              <a:rPr dirty="0" err="1"/>
              <a:t>ưu</a:t>
            </a:r>
            <a:r>
              <a:rPr dirty="0"/>
              <a:t> </a:t>
            </a:r>
            <a:r>
              <a:rPr dirty="0" err="1"/>
              <a:t>hóa</a:t>
            </a:r>
            <a:r>
              <a:rPr dirty="0"/>
              <a:t> </a:t>
            </a:r>
            <a:r>
              <a:rPr dirty="0" err="1"/>
              <a:t>lưu</a:t>
            </a:r>
            <a:r>
              <a:rPr dirty="0"/>
              <a:t> </a:t>
            </a:r>
            <a:r>
              <a:rPr dirty="0" err="1"/>
              <a:t>lượng</a:t>
            </a:r>
            <a:r>
              <a:rPr dirty="0"/>
              <a:t> </a:t>
            </a:r>
            <a:r>
              <a:rPr dirty="0" err="1"/>
              <a:t>nước</a:t>
            </a:r>
            <a:r>
              <a:rPr dirty="0"/>
              <a:t> </a:t>
            </a:r>
            <a:r>
              <a:rPr dirty="0" err="1"/>
              <a:t>lạnh</a:t>
            </a:r>
            <a:r>
              <a:rPr dirty="0"/>
              <a:t> </a:t>
            </a:r>
            <a:r>
              <a:rPr dirty="0" err="1"/>
              <a:t>cấp</a:t>
            </a:r>
            <a:r>
              <a:rPr dirty="0"/>
              <a:t> </a:t>
            </a:r>
            <a:r>
              <a:rPr dirty="0" err="1"/>
              <a:t>cho</a:t>
            </a:r>
            <a:r>
              <a:rPr dirty="0"/>
              <a:t> </a:t>
            </a:r>
            <a:r>
              <a:rPr dirty="0" err="1"/>
              <a:t>từng</a:t>
            </a:r>
            <a:r>
              <a:rPr dirty="0"/>
              <a:t> </a:t>
            </a:r>
            <a:r>
              <a:rPr dirty="0" err="1"/>
              <a:t>khâu</a:t>
            </a:r>
            <a:r>
              <a:rPr dirty="0"/>
              <a:t> </a:t>
            </a:r>
            <a:r>
              <a:rPr dirty="0" err="1"/>
              <a:t>sản</a:t>
            </a:r>
            <a:r>
              <a:rPr dirty="0"/>
              <a:t> </a:t>
            </a:r>
            <a:r>
              <a:rPr dirty="0" err="1"/>
              <a:t>xuất</a:t>
            </a:r>
            <a:r>
              <a:rPr dirty="0"/>
              <a:t> </a:t>
            </a:r>
            <a:r>
              <a:rPr dirty="0" err="1"/>
              <a:t>để</a:t>
            </a:r>
            <a:r>
              <a:rPr dirty="0"/>
              <a:t> </a:t>
            </a:r>
            <a:r>
              <a:rPr dirty="0" err="1"/>
              <a:t>tránh</a:t>
            </a:r>
            <a:r>
              <a:rPr dirty="0"/>
              <a:t> </a:t>
            </a:r>
            <a:r>
              <a:rPr dirty="0" err="1"/>
              <a:t>dư</a:t>
            </a:r>
            <a:r>
              <a:rPr dirty="0"/>
              <a:t> </a:t>
            </a:r>
            <a:r>
              <a:rPr dirty="0" err="1"/>
              <a:t>thừa</a:t>
            </a:r>
            <a:r>
              <a:rPr dirty="0"/>
              <a:t> </a:t>
            </a:r>
            <a:r>
              <a:rPr dirty="0" err="1"/>
              <a:t>năng</a:t>
            </a:r>
            <a:r>
              <a:rPr dirty="0"/>
              <a:t> </a:t>
            </a:r>
            <a:r>
              <a:rPr dirty="0" err="1"/>
              <a:t>lượng</a:t>
            </a:r>
            <a:r>
              <a:rPr dirty="0"/>
              <a:t> </a:t>
            </a:r>
            <a:r>
              <a:rPr dirty="0" err="1"/>
              <a:t>làm</a:t>
            </a:r>
            <a:r>
              <a:rPr dirty="0"/>
              <a:t> </a:t>
            </a:r>
            <a:r>
              <a:rPr dirty="0" err="1"/>
              <a:t>lạnh</a:t>
            </a:r>
            <a:r>
              <a:rPr dirty="0"/>
              <a:t>.</a:t>
            </a:r>
          </a:p>
          <a:p>
            <a:pPr marL="186262" indent="0">
              <a:lnSpc>
                <a:spcPct val="110000"/>
              </a:lnSpc>
              <a:spcBef>
                <a:spcPts val="800"/>
              </a:spcBef>
              <a:buNone/>
            </a:pPr>
            <a:r>
              <a:rPr b="1" dirty="0" err="1"/>
              <a:t>Hiệu</a:t>
            </a:r>
            <a:r>
              <a:rPr b="1" dirty="0"/>
              <a:t> </a:t>
            </a:r>
            <a:r>
              <a:rPr b="1" dirty="0" err="1"/>
              <a:t>quả</a:t>
            </a:r>
            <a:r>
              <a:rPr b="1" dirty="0"/>
              <a:t>:</a:t>
            </a:r>
          </a:p>
          <a:p>
            <a:pPr marL="1244570" indent="-342900" algn="just">
              <a:lnSpc>
                <a:spcPct val="110000"/>
              </a:lnSpc>
              <a:spcBef>
                <a:spcPts val="800"/>
              </a:spcBef>
              <a:buFont typeface="Wingdings" panose="05000000000000000000" pitchFamily="2" charset="2"/>
              <a:buChar char="Ø"/>
            </a:pPr>
            <a:r>
              <a:rPr dirty="0" err="1"/>
              <a:t>Tiết</a:t>
            </a:r>
            <a:r>
              <a:rPr dirty="0"/>
              <a:t> </a:t>
            </a:r>
            <a:r>
              <a:rPr dirty="0" err="1"/>
              <a:t>kiệm</a:t>
            </a:r>
            <a:r>
              <a:rPr dirty="0"/>
              <a:t> </a:t>
            </a:r>
            <a:r>
              <a:rPr dirty="0" err="1"/>
              <a:t>năng</a:t>
            </a:r>
            <a:r>
              <a:rPr dirty="0"/>
              <a:t> </a:t>
            </a:r>
            <a:r>
              <a:rPr dirty="0" err="1"/>
              <a:t>lượng</a:t>
            </a:r>
            <a:r>
              <a:rPr dirty="0"/>
              <a:t> </a:t>
            </a:r>
            <a:r>
              <a:rPr dirty="0" err="1"/>
              <a:t>điện</a:t>
            </a:r>
            <a:r>
              <a:rPr dirty="0"/>
              <a:t> </a:t>
            </a:r>
            <a:r>
              <a:rPr dirty="0" err="1"/>
              <a:t>từ</a:t>
            </a:r>
            <a:r>
              <a:rPr dirty="0"/>
              <a:t> 220.000 </a:t>
            </a:r>
            <a:r>
              <a:rPr dirty="0" err="1"/>
              <a:t>đến</a:t>
            </a:r>
            <a:r>
              <a:rPr dirty="0"/>
              <a:t> 660.000 kWh/</a:t>
            </a:r>
            <a:r>
              <a:rPr dirty="0" err="1"/>
              <a:t>năm</a:t>
            </a:r>
            <a:r>
              <a:rPr dirty="0"/>
              <a:t> (</a:t>
            </a:r>
            <a:r>
              <a:rPr dirty="0" err="1"/>
              <a:t>tùy</a:t>
            </a:r>
            <a:r>
              <a:rPr dirty="0"/>
              <a:t> </a:t>
            </a:r>
            <a:r>
              <a:rPr dirty="0" err="1"/>
              <a:t>quy</a:t>
            </a:r>
            <a:r>
              <a:rPr dirty="0"/>
              <a:t> </a:t>
            </a:r>
            <a:r>
              <a:rPr dirty="0" err="1"/>
              <a:t>mô</a:t>
            </a:r>
            <a:r>
              <a:rPr dirty="0"/>
              <a:t> </a:t>
            </a:r>
            <a:r>
              <a:rPr dirty="0" err="1"/>
              <a:t>nhà</a:t>
            </a:r>
            <a:r>
              <a:rPr dirty="0"/>
              <a:t> </a:t>
            </a:r>
            <a:r>
              <a:rPr dirty="0" err="1"/>
              <a:t>máy</a:t>
            </a:r>
            <a:r>
              <a:rPr dirty="0"/>
              <a:t>).</a:t>
            </a:r>
          </a:p>
          <a:p>
            <a:pPr marL="1244570" indent="-342900" algn="just">
              <a:lnSpc>
                <a:spcPct val="110000"/>
              </a:lnSpc>
              <a:spcBef>
                <a:spcPts val="800"/>
              </a:spcBef>
              <a:buFont typeface="Wingdings" panose="05000000000000000000" pitchFamily="2" charset="2"/>
              <a:buChar char="Ø"/>
            </a:pPr>
            <a:r>
              <a:rPr dirty="0" err="1"/>
              <a:t>Giảm</a:t>
            </a:r>
            <a:r>
              <a:rPr dirty="0"/>
              <a:t> chi </a:t>
            </a:r>
            <a:r>
              <a:rPr dirty="0" err="1"/>
              <a:t>phí</a:t>
            </a:r>
            <a:r>
              <a:rPr dirty="0"/>
              <a:t> </a:t>
            </a:r>
            <a:r>
              <a:rPr dirty="0" err="1"/>
              <a:t>vận</a:t>
            </a:r>
            <a:r>
              <a:rPr dirty="0"/>
              <a:t> </a:t>
            </a:r>
            <a:r>
              <a:rPr dirty="0" err="1"/>
              <a:t>hành</a:t>
            </a:r>
            <a:r>
              <a:rPr dirty="0"/>
              <a:t> </a:t>
            </a:r>
            <a:r>
              <a:rPr dirty="0" err="1"/>
              <a:t>và</a:t>
            </a:r>
            <a:r>
              <a:rPr dirty="0"/>
              <a:t> </a:t>
            </a:r>
            <a:r>
              <a:rPr dirty="0" err="1"/>
              <a:t>giảm</a:t>
            </a:r>
            <a:r>
              <a:rPr dirty="0"/>
              <a:t> </a:t>
            </a:r>
            <a:r>
              <a:rPr dirty="0" err="1"/>
              <a:t>phát</a:t>
            </a:r>
            <a:r>
              <a:rPr dirty="0"/>
              <a:t> </a:t>
            </a:r>
            <a:r>
              <a:rPr dirty="0" err="1"/>
              <a:t>thải</a:t>
            </a:r>
            <a:r>
              <a:rPr dirty="0"/>
              <a:t> CO₂.</a:t>
            </a:r>
          </a:p>
        </p:txBody>
      </p:sp>
      <p:sp>
        <p:nvSpPr>
          <p:cNvPr id="5" name="Title 1"/>
          <p:cNvSpPr txBox="1">
            <a:spLocks/>
          </p:cNvSpPr>
          <p:nvPr/>
        </p:nvSpPr>
        <p:spPr>
          <a:xfrm>
            <a:off x="-250371" y="981196"/>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2400" dirty="0">
                <a:solidFill>
                  <a:schemeClr val="accent1">
                    <a:lumMod val="50000"/>
                  </a:schemeClr>
                </a:solidFill>
                <a:latin typeface="+mn-lt"/>
              </a:rPr>
              <a:t>Giải pháp tiết kiệm năng lượng trong ngành chế biến hải sản</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559046"/>
            <a:ext cx="10972800" cy="4772800"/>
          </a:xfrm>
        </p:spPr>
        <p:txBody>
          <a:bodyPr>
            <a:noAutofit/>
          </a:bodyPr>
          <a:lstStyle/>
          <a:p>
            <a:pPr marL="139700" indent="0">
              <a:spcBef>
                <a:spcPts val="800"/>
              </a:spcBef>
              <a:buNone/>
            </a:pPr>
            <a:r>
              <a:rPr lang="en-US" sz="2400" b="1" dirty="0">
                <a:solidFill>
                  <a:srgbClr val="0070C0"/>
                </a:solidFill>
              </a:rPr>
              <a:t>3. </a:t>
            </a:r>
            <a:r>
              <a:rPr sz="2400" b="1" dirty="0">
                <a:solidFill>
                  <a:srgbClr val="0070C0"/>
                </a:solidFill>
              </a:rPr>
              <a:t>Tối ưu hệ thống lạnh</a:t>
            </a:r>
            <a:endParaRPr lang="en-US" sz="2400" b="1" dirty="0">
              <a:solidFill>
                <a:srgbClr val="0070C0"/>
              </a:solidFill>
            </a:endParaRPr>
          </a:p>
          <a:p>
            <a:pPr marL="139700" indent="0">
              <a:spcBef>
                <a:spcPts val="800"/>
              </a:spcBef>
              <a:buNone/>
            </a:pPr>
            <a:r>
              <a:rPr lang="en-US" b="1" dirty="0"/>
              <a:t>Các bước tối ưu hóa:</a:t>
            </a:r>
            <a:endParaRPr b="1" dirty="0"/>
          </a:p>
          <a:p>
            <a:pPr marL="1219170">
              <a:spcBef>
                <a:spcPts val="800"/>
              </a:spcBef>
              <a:buFont typeface="Wingdings" panose="05000000000000000000" pitchFamily="2" charset="2"/>
              <a:buChar char="Ø"/>
            </a:pPr>
            <a:r>
              <a:rPr dirty="0" err="1"/>
              <a:t>Tối</a:t>
            </a:r>
            <a:r>
              <a:rPr dirty="0"/>
              <a:t> </a:t>
            </a:r>
            <a:r>
              <a:rPr dirty="0" err="1"/>
              <a:t>ưu</a:t>
            </a:r>
            <a:r>
              <a:rPr dirty="0"/>
              <a:t> </a:t>
            </a:r>
            <a:r>
              <a:rPr dirty="0" err="1"/>
              <a:t>hóa</a:t>
            </a:r>
            <a:r>
              <a:rPr dirty="0"/>
              <a:t> </a:t>
            </a:r>
            <a:r>
              <a:rPr dirty="0" err="1"/>
              <a:t>vận</a:t>
            </a:r>
            <a:r>
              <a:rPr dirty="0"/>
              <a:t> </a:t>
            </a:r>
            <a:r>
              <a:rPr dirty="0" err="1"/>
              <a:t>hành</a:t>
            </a:r>
            <a:r>
              <a:rPr dirty="0"/>
              <a:t> </a:t>
            </a:r>
            <a:r>
              <a:rPr dirty="0" err="1"/>
              <a:t>hệ</a:t>
            </a:r>
            <a:r>
              <a:rPr dirty="0"/>
              <a:t> </a:t>
            </a:r>
            <a:r>
              <a:rPr dirty="0" err="1"/>
              <a:t>thống</a:t>
            </a:r>
            <a:r>
              <a:rPr dirty="0"/>
              <a:t> </a:t>
            </a:r>
            <a:r>
              <a:rPr dirty="0" err="1"/>
              <a:t>lạnh</a:t>
            </a:r>
            <a:r>
              <a:rPr dirty="0"/>
              <a:t> </a:t>
            </a:r>
            <a:r>
              <a:rPr dirty="0" err="1"/>
              <a:t>bằng</a:t>
            </a:r>
            <a:r>
              <a:rPr dirty="0"/>
              <a:t> </a:t>
            </a:r>
            <a:r>
              <a:rPr dirty="0" err="1"/>
              <a:t>cách</a:t>
            </a:r>
            <a:r>
              <a:rPr dirty="0"/>
              <a:t> </a:t>
            </a:r>
            <a:r>
              <a:rPr dirty="0" err="1"/>
              <a:t>kiểm</a:t>
            </a:r>
            <a:r>
              <a:rPr dirty="0"/>
              <a:t> </a:t>
            </a:r>
            <a:r>
              <a:rPr dirty="0" err="1"/>
              <a:t>tra</a:t>
            </a:r>
            <a:r>
              <a:rPr dirty="0"/>
              <a:t> </a:t>
            </a:r>
            <a:r>
              <a:rPr dirty="0" err="1"/>
              <a:t>và</a:t>
            </a:r>
            <a:r>
              <a:rPr dirty="0"/>
              <a:t> </a:t>
            </a:r>
            <a:r>
              <a:rPr dirty="0" err="1"/>
              <a:t>bảo</a:t>
            </a:r>
            <a:r>
              <a:rPr dirty="0"/>
              <a:t> </a:t>
            </a:r>
            <a:r>
              <a:rPr dirty="0" err="1"/>
              <a:t>trì</a:t>
            </a:r>
            <a:r>
              <a:rPr dirty="0"/>
              <a:t> </a:t>
            </a:r>
            <a:r>
              <a:rPr dirty="0" err="1"/>
              <a:t>định</a:t>
            </a:r>
            <a:r>
              <a:rPr dirty="0"/>
              <a:t> </a:t>
            </a:r>
            <a:r>
              <a:rPr dirty="0" err="1"/>
              <a:t>kỳ</a:t>
            </a:r>
            <a:r>
              <a:rPr dirty="0"/>
              <a:t> </a:t>
            </a:r>
            <a:r>
              <a:rPr dirty="0" err="1"/>
              <a:t>thiết</a:t>
            </a:r>
            <a:r>
              <a:rPr dirty="0"/>
              <a:t> </a:t>
            </a:r>
            <a:r>
              <a:rPr dirty="0" err="1"/>
              <a:t>bị</a:t>
            </a:r>
            <a:r>
              <a:rPr dirty="0"/>
              <a:t> </a:t>
            </a:r>
            <a:r>
              <a:rPr dirty="0" err="1"/>
              <a:t>như</a:t>
            </a:r>
            <a:r>
              <a:rPr dirty="0"/>
              <a:t> </a:t>
            </a:r>
            <a:r>
              <a:rPr dirty="0" err="1"/>
              <a:t>máy</a:t>
            </a:r>
            <a:r>
              <a:rPr dirty="0"/>
              <a:t> </a:t>
            </a:r>
            <a:r>
              <a:rPr dirty="0" err="1"/>
              <a:t>nén</a:t>
            </a:r>
            <a:r>
              <a:rPr dirty="0"/>
              <a:t> </a:t>
            </a:r>
            <a:r>
              <a:rPr dirty="0" err="1"/>
              <a:t>lạnh</a:t>
            </a:r>
            <a:r>
              <a:rPr dirty="0"/>
              <a:t>, </a:t>
            </a:r>
            <a:r>
              <a:rPr dirty="0" err="1"/>
              <a:t>dàn</a:t>
            </a:r>
            <a:r>
              <a:rPr dirty="0"/>
              <a:t> bay </a:t>
            </a:r>
            <a:r>
              <a:rPr dirty="0" err="1"/>
              <a:t>hơi</a:t>
            </a:r>
            <a:r>
              <a:rPr dirty="0"/>
              <a:t>, </a:t>
            </a:r>
            <a:r>
              <a:rPr dirty="0" err="1"/>
              <a:t>dàn</a:t>
            </a:r>
            <a:r>
              <a:rPr dirty="0"/>
              <a:t> </a:t>
            </a:r>
            <a:r>
              <a:rPr dirty="0" err="1"/>
              <a:t>ngưng</a:t>
            </a:r>
            <a:r>
              <a:rPr dirty="0"/>
              <a:t> </a:t>
            </a:r>
            <a:r>
              <a:rPr dirty="0" err="1"/>
              <a:t>tụ</a:t>
            </a:r>
            <a:r>
              <a:rPr dirty="0"/>
              <a:t>.</a:t>
            </a:r>
          </a:p>
          <a:p>
            <a:pPr marL="1219170">
              <a:spcBef>
                <a:spcPts val="800"/>
              </a:spcBef>
              <a:buFont typeface="Wingdings" panose="05000000000000000000" pitchFamily="2" charset="2"/>
              <a:buChar char="Ø"/>
            </a:pPr>
            <a:r>
              <a:rPr dirty="0" err="1"/>
              <a:t>Lắp</a:t>
            </a:r>
            <a:r>
              <a:rPr dirty="0"/>
              <a:t> </a:t>
            </a:r>
            <a:r>
              <a:rPr dirty="0" err="1"/>
              <a:t>đặt</a:t>
            </a:r>
            <a:r>
              <a:rPr dirty="0"/>
              <a:t> </a:t>
            </a:r>
            <a:r>
              <a:rPr dirty="0" err="1"/>
              <a:t>các</a:t>
            </a:r>
            <a:r>
              <a:rPr dirty="0"/>
              <a:t> </a:t>
            </a:r>
            <a:r>
              <a:rPr dirty="0" err="1"/>
              <a:t>cảm</a:t>
            </a:r>
            <a:r>
              <a:rPr dirty="0"/>
              <a:t> </a:t>
            </a:r>
            <a:r>
              <a:rPr dirty="0" err="1"/>
              <a:t>biến</a:t>
            </a:r>
            <a:r>
              <a:rPr dirty="0"/>
              <a:t> </a:t>
            </a:r>
            <a:r>
              <a:rPr dirty="0" err="1"/>
              <a:t>nhiệt</a:t>
            </a:r>
            <a:r>
              <a:rPr dirty="0"/>
              <a:t> </a:t>
            </a:r>
            <a:r>
              <a:rPr dirty="0" err="1"/>
              <a:t>độ</a:t>
            </a:r>
            <a:r>
              <a:rPr dirty="0"/>
              <a:t> </a:t>
            </a:r>
            <a:r>
              <a:rPr dirty="0" err="1"/>
              <a:t>và</a:t>
            </a:r>
            <a:r>
              <a:rPr dirty="0"/>
              <a:t> </a:t>
            </a:r>
            <a:r>
              <a:rPr dirty="0" err="1"/>
              <a:t>áp</a:t>
            </a:r>
            <a:r>
              <a:rPr dirty="0"/>
              <a:t> </a:t>
            </a:r>
            <a:r>
              <a:rPr dirty="0" err="1"/>
              <a:t>suất</a:t>
            </a:r>
            <a:r>
              <a:rPr dirty="0"/>
              <a:t> </a:t>
            </a:r>
            <a:r>
              <a:rPr dirty="0" err="1"/>
              <a:t>để</a:t>
            </a:r>
            <a:r>
              <a:rPr dirty="0"/>
              <a:t> </a:t>
            </a:r>
            <a:r>
              <a:rPr dirty="0" err="1"/>
              <a:t>theo</a:t>
            </a:r>
            <a:r>
              <a:rPr dirty="0"/>
              <a:t> </a:t>
            </a:r>
            <a:r>
              <a:rPr dirty="0" err="1"/>
              <a:t>dõi</a:t>
            </a:r>
            <a:r>
              <a:rPr dirty="0"/>
              <a:t> </a:t>
            </a:r>
            <a:r>
              <a:rPr dirty="0" err="1"/>
              <a:t>hiệu</a:t>
            </a:r>
            <a:r>
              <a:rPr dirty="0"/>
              <a:t> </a:t>
            </a:r>
            <a:r>
              <a:rPr dirty="0" err="1"/>
              <a:t>suất</a:t>
            </a:r>
            <a:r>
              <a:rPr dirty="0"/>
              <a:t> </a:t>
            </a:r>
            <a:r>
              <a:rPr dirty="0" err="1"/>
              <a:t>làm</a:t>
            </a:r>
            <a:r>
              <a:rPr dirty="0"/>
              <a:t> </a:t>
            </a:r>
            <a:r>
              <a:rPr dirty="0" err="1"/>
              <a:t>lạnh</a:t>
            </a:r>
            <a:r>
              <a:rPr dirty="0"/>
              <a:t> </a:t>
            </a:r>
            <a:r>
              <a:rPr dirty="0" err="1"/>
              <a:t>và</a:t>
            </a:r>
            <a:r>
              <a:rPr dirty="0"/>
              <a:t> </a:t>
            </a:r>
            <a:r>
              <a:rPr dirty="0" err="1"/>
              <a:t>phát</a:t>
            </a:r>
            <a:r>
              <a:rPr dirty="0"/>
              <a:t> </a:t>
            </a:r>
            <a:r>
              <a:rPr dirty="0" err="1"/>
              <a:t>hiện</a:t>
            </a:r>
            <a:r>
              <a:rPr dirty="0"/>
              <a:t> </a:t>
            </a:r>
            <a:r>
              <a:rPr dirty="0" err="1"/>
              <a:t>các</a:t>
            </a:r>
            <a:r>
              <a:rPr dirty="0"/>
              <a:t> </a:t>
            </a:r>
            <a:r>
              <a:rPr dirty="0" err="1"/>
              <a:t>vấn</a:t>
            </a:r>
            <a:r>
              <a:rPr dirty="0"/>
              <a:t> </a:t>
            </a:r>
            <a:r>
              <a:rPr dirty="0" err="1"/>
              <a:t>đề</a:t>
            </a:r>
            <a:r>
              <a:rPr dirty="0"/>
              <a:t> </a:t>
            </a:r>
            <a:r>
              <a:rPr dirty="0" err="1"/>
              <a:t>kịp</a:t>
            </a:r>
            <a:r>
              <a:rPr dirty="0"/>
              <a:t> </a:t>
            </a:r>
            <a:r>
              <a:rPr dirty="0" err="1"/>
              <a:t>thời</a:t>
            </a:r>
            <a:r>
              <a:rPr dirty="0"/>
              <a:t>.</a:t>
            </a:r>
          </a:p>
          <a:p>
            <a:pPr marL="1219170">
              <a:spcBef>
                <a:spcPts val="800"/>
              </a:spcBef>
              <a:buFont typeface="Wingdings" panose="05000000000000000000" pitchFamily="2" charset="2"/>
              <a:buChar char="Ø"/>
            </a:pPr>
            <a:r>
              <a:rPr dirty="0" err="1"/>
              <a:t>Điều</a:t>
            </a:r>
            <a:r>
              <a:rPr dirty="0"/>
              <a:t> </a:t>
            </a:r>
            <a:r>
              <a:rPr dirty="0" err="1"/>
              <a:t>chỉnh</a:t>
            </a:r>
            <a:r>
              <a:rPr dirty="0"/>
              <a:t> </a:t>
            </a:r>
            <a:r>
              <a:rPr dirty="0" err="1"/>
              <a:t>và</a:t>
            </a:r>
            <a:r>
              <a:rPr dirty="0"/>
              <a:t> </a:t>
            </a:r>
            <a:r>
              <a:rPr dirty="0" err="1"/>
              <a:t>duy</a:t>
            </a:r>
            <a:r>
              <a:rPr dirty="0"/>
              <a:t> </a:t>
            </a:r>
            <a:r>
              <a:rPr dirty="0" err="1"/>
              <a:t>trì</a:t>
            </a:r>
            <a:r>
              <a:rPr dirty="0"/>
              <a:t> </a:t>
            </a:r>
            <a:r>
              <a:rPr dirty="0" err="1"/>
              <a:t>nhiệt</a:t>
            </a:r>
            <a:r>
              <a:rPr dirty="0"/>
              <a:t> </a:t>
            </a:r>
            <a:r>
              <a:rPr dirty="0" err="1"/>
              <a:t>độ</a:t>
            </a:r>
            <a:r>
              <a:rPr dirty="0"/>
              <a:t> </a:t>
            </a:r>
            <a:r>
              <a:rPr dirty="0" err="1"/>
              <a:t>kho</a:t>
            </a:r>
            <a:r>
              <a:rPr dirty="0"/>
              <a:t> </a:t>
            </a:r>
            <a:r>
              <a:rPr dirty="0" err="1"/>
              <a:t>lạnh</a:t>
            </a:r>
            <a:r>
              <a:rPr dirty="0"/>
              <a:t>, </a:t>
            </a:r>
            <a:r>
              <a:rPr dirty="0" err="1"/>
              <a:t>cấp</a:t>
            </a:r>
            <a:r>
              <a:rPr dirty="0"/>
              <a:t> </a:t>
            </a:r>
            <a:r>
              <a:rPr dirty="0" err="1"/>
              <a:t>đông</a:t>
            </a:r>
            <a:r>
              <a:rPr dirty="0"/>
              <a:t> </a:t>
            </a:r>
            <a:r>
              <a:rPr dirty="0" err="1"/>
              <a:t>và</a:t>
            </a:r>
            <a:r>
              <a:rPr dirty="0"/>
              <a:t> </a:t>
            </a:r>
            <a:r>
              <a:rPr dirty="0" err="1"/>
              <a:t>lưu</a:t>
            </a:r>
            <a:r>
              <a:rPr dirty="0"/>
              <a:t> </a:t>
            </a:r>
            <a:r>
              <a:rPr dirty="0" err="1"/>
              <a:t>trữ</a:t>
            </a:r>
            <a:r>
              <a:rPr dirty="0"/>
              <a:t> </a:t>
            </a:r>
            <a:r>
              <a:rPr dirty="0" err="1"/>
              <a:t>phù</a:t>
            </a:r>
            <a:r>
              <a:rPr dirty="0"/>
              <a:t> </a:t>
            </a:r>
            <a:r>
              <a:rPr dirty="0" err="1"/>
              <a:t>hợp</a:t>
            </a:r>
            <a:r>
              <a:rPr dirty="0"/>
              <a:t> </a:t>
            </a:r>
            <a:r>
              <a:rPr dirty="0" err="1"/>
              <a:t>với</a:t>
            </a:r>
            <a:r>
              <a:rPr dirty="0"/>
              <a:t> </a:t>
            </a:r>
            <a:r>
              <a:rPr dirty="0" err="1"/>
              <a:t>từng</a:t>
            </a:r>
            <a:r>
              <a:rPr dirty="0"/>
              <a:t> </a:t>
            </a:r>
            <a:r>
              <a:rPr dirty="0" err="1"/>
              <a:t>loại</a:t>
            </a:r>
            <a:r>
              <a:rPr dirty="0"/>
              <a:t> </a:t>
            </a:r>
            <a:r>
              <a:rPr dirty="0" err="1"/>
              <a:t>sản</a:t>
            </a:r>
            <a:r>
              <a:rPr dirty="0"/>
              <a:t> </a:t>
            </a:r>
            <a:r>
              <a:rPr dirty="0" err="1"/>
              <a:t>phẩm</a:t>
            </a:r>
            <a:r>
              <a:rPr dirty="0"/>
              <a:t>.</a:t>
            </a:r>
          </a:p>
          <a:p>
            <a:pPr marL="1219170">
              <a:spcBef>
                <a:spcPts val="800"/>
              </a:spcBef>
              <a:buFont typeface="Wingdings" panose="05000000000000000000" pitchFamily="2" charset="2"/>
              <a:buChar char="Ø"/>
            </a:pPr>
            <a:r>
              <a:rPr dirty="0"/>
              <a:t>- </a:t>
            </a:r>
            <a:r>
              <a:rPr dirty="0" err="1"/>
              <a:t>Sử</a:t>
            </a:r>
            <a:r>
              <a:rPr dirty="0"/>
              <a:t> </a:t>
            </a:r>
            <a:r>
              <a:rPr dirty="0" err="1"/>
              <a:t>dụng</a:t>
            </a:r>
            <a:r>
              <a:rPr dirty="0"/>
              <a:t> </a:t>
            </a:r>
            <a:r>
              <a:rPr dirty="0" err="1"/>
              <a:t>quạt</a:t>
            </a:r>
            <a:r>
              <a:rPr dirty="0"/>
              <a:t> bay </a:t>
            </a:r>
            <a:r>
              <a:rPr dirty="0" err="1"/>
              <a:t>hơi</a:t>
            </a:r>
            <a:r>
              <a:rPr dirty="0"/>
              <a:t> </a:t>
            </a:r>
            <a:r>
              <a:rPr dirty="0" err="1"/>
              <a:t>hiệu</a:t>
            </a:r>
            <a:r>
              <a:rPr dirty="0"/>
              <a:t> </a:t>
            </a:r>
            <a:r>
              <a:rPr dirty="0" err="1"/>
              <a:t>suất</a:t>
            </a:r>
            <a:r>
              <a:rPr dirty="0"/>
              <a:t> </a:t>
            </a:r>
            <a:r>
              <a:rPr dirty="0" err="1"/>
              <a:t>cao</a:t>
            </a:r>
            <a:r>
              <a:rPr dirty="0"/>
              <a:t> </a:t>
            </a:r>
            <a:r>
              <a:rPr dirty="0" err="1"/>
              <a:t>và</a:t>
            </a:r>
            <a:r>
              <a:rPr dirty="0"/>
              <a:t> </a:t>
            </a:r>
            <a:r>
              <a:rPr dirty="0" err="1"/>
              <a:t>điều</a:t>
            </a:r>
            <a:r>
              <a:rPr dirty="0"/>
              <a:t> </a:t>
            </a:r>
            <a:r>
              <a:rPr dirty="0" err="1"/>
              <a:t>chỉnh</a:t>
            </a:r>
            <a:r>
              <a:rPr dirty="0"/>
              <a:t> </a:t>
            </a:r>
            <a:r>
              <a:rPr dirty="0" err="1"/>
              <a:t>lưu</a:t>
            </a:r>
            <a:r>
              <a:rPr dirty="0"/>
              <a:t> </a:t>
            </a:r>
            <a:r>
              <a:rPr dirty="0" err="1"/>
              <a:t>lượng</a:t>
            </a:r>
            <a:r>
              <a:rPr dirty="0"/>
              <a:t> </a:t>
            </a:r>
            <a:r>
              <a:rPr dirty="0" err="1"/>
              <a:t>quạt</a:t>
            </a:r>
            <a:r>
              <a:rPr dirty="0"/>
              <a:t> </a:t>
            </a:r>
            <a:r>
              <a:rPr dirty="0" err="1"/>
              <a:t>theo</a:t>
            </a:r>
            <a:r>
              <a:rPr dirty="0"/>
              <a:t> </a:t>
            </a:r>
            <a:r>
              <a:rPr dirty="0" err="1"/>
              <a:t>tải</a:t>
            </a:r>
            <a:r>
              <a:rPr dirty="0"/>
              <a:t> </a:t>
            </a:r>
            <a:r>
              <a:rPr dirty="0" err="1"/>
              <a:t>nhiệt</a:t>
            </a:r>
            <a:r>
              <a:rPr dirty="0"/>
              <a:t> </a:t>
            </a:r>
            <a:r>
              <a:rPr dirty="0" err="1"/>
              <a:t>thực</a:t>
            </a:r>
            <a:r>
              <a:rPr dirty="0"/>
              <a:t> </a:t>
            </a:r>
            <a:r>
              <a:rPr dirty="0" err="1"/>
              <a:t>tế</a:t>
            </a:r>
            <a:r>
              <a:rPr dirty="0"/>
              <a:t>.</a:t>
            </a:r>
          </a:p>
          <a:p>
            <a:pPr marL="186262" indent="0">
              <a:spcBef>
                <a:spcPts val="800"/>
              </a:spcBef>
              <a:buNone/>
            </a:pPr>
            <a:r>
              <a:rPr b="1" dirty="0" err="1"/>
              <a:t>Hiệu</a:t>
            </a:r>
            <a:r>
              <a:rPr b="1" dirty="0"/>
              <a:t> </a:t>
            </a:r>
            <a:r>
              <a:rPr b="1" dirty="0" err="1"/>
              <a:t>quả</a:t>
            </a:r>
            <a:r>
              <a:rPr b="1" dirty="0"/>
              <a:t>:</a:t>
            </a:r>
          </a:p>
          <a:p>
            <a:pPr marL="1244570" indent="-342900">
              <a:spcBef>
                <a:spcPts val="800"/>
              </a:spcBef>
              <a:buFont typeface="Wingdings" panose="05000000000000000000" pitchFamily="2" charset="2"/>
              <a:buChar char="Ø"/>
            </a:pPr>
            <a:r>
              <a:rPr dirty="0" err="1"/>
              <a:t>Tăng</a:t>
            </a:r>
            <a:r>
              <a:rPr dirty="0"/>
              <a:t> </a:t>
            </a:r>
            <a:r>
              <a:rPr dirty="0" err="1"/>
              <a:t>hiệu</a:t>
            </a:r>
            <a:r>
              <a:rPr dirty="0"/>
              <a:t> </a:t>
            </a:r>
            <a:r>
              <a:rPr dirty="0" err="1"/>
              <a:t>quả</a:t>
            </a:r>
            <a:r>
              <a:rPr dirty="0"/>
              <a:t> </a:t>
            </a:r>
            <a:r>
              <a:rPr dirty="0" err="1"/>
              <a:t>làm</a:t>
            </a:r>
            <a:r>
              <a:rPr dirty="0"/>
              <a:t> </a:t>
            </a:r>
            <a:r>
              <a:rPr dirty="0" err="1"/>
              <a:t>lạnh</a:t>
            </a:r>
            <a:r>
              <a:rPr dirty="0"/>
              <a:t>, </a:t>
            </a:r>
            <a:r>
              <a:rPr dirty="0" err="1"/>
              <a:t>giảm</a:t>
            </a:r>
            <a:r>
              <a:rPr dirty="0"/>
              <a:t> </a:t>
            </a:r>
            <a:r>
              <a:rPr dirty="0" err="1"/>
              <a:t>tiêu</a:t>
            </a:r>
            <a:r>
              <a:rPr dirty="0"/>
              <a:t> </a:t>
            </a:r>
            <a:r>
              <a:rPr dirty="0" err="1"/>
              <a:t>thụ</a:t>
            </a:r>
            <a:r>
              <a:rPr dirty="0"/>
              <a:t> </a:t>
            </a:r>
            <a:r>
              <a:rPr dirty="0" err="1"/>
              <a:t>năng</a:t>
            </a:r>
            <a:r>
              <a:rPr dirty="0"/>
              <a:t> </a:t>
            </a:r>
            <a:r>
              <a:rPr dirty="0" err="1"/>
              <a:t>lượng</a:t>
            </a:r>
            <a:r>
              <a:rPr dirty="0"/>
              <a:t> </a:t>
            </a:r>
            <a:r>
              <a:rPr dirty="0" err="1"/>
              <a:t>từ</a:t>
            </a:r>
            <a:r>
              <a:rPr dirty="0"/>
              <a:t> 20-30%.</a:t>
            </a:r>
          </a:p>
          <a:p>
            <a:pPr marL="1244570" indent="-342900">
              <a:spcBef>
                <a:spcPts val="800"/>
              </a:spcBef>
              <a:buFont typeface="Wingdings" panose="05000000000000000000" pitchFamily="2" charset="2"/>
              <a:buChar char="Ø"/>
            </a:pPr>
            <a:r>
              <a:rPr dirty="0" err="1"/>
              <a:t>Giảm</a:t>
            </a:r>
            <a:r>
              <a:rPr dirty="0"/>
              <a:t> chi </a:t>
            </a:r>
            <a:r>
              <a:rPr dirty="0" err="1"/>
              <a:t>phí</a:t>
            </a:r>
            <a:r>
              <a:rPr dirty="0"/>
              <a:t> </a:t>
            </a:r>
            <a:r>
              <a:rPr dirty="0" err="1"/>
              <a:t>vận</a:t>
            </a:r>
            <a:r>
              <a:rPr dirty="0"/>
              <a:t> </a:t>
            </a:r>
            <a:r>
              <a:rPr dirty="0" err="1"/>
              <a:t>hành</a:t>
            </a:r>
            <a:r>
              <a:rPr dirty="0"/>
              <a:t> </a:t>
            </a:r>
            <a:r>
              <a:rPr dirty="0" err="1"/>
              <a:t>và</a:t>
            </a:r>
            <a:r>
              <a:rPr dirty="0"/>
              <a:t> </a:t>
            </a:r>
            <a:r>
              <a:rPr dirty="0" err="1"/>
              <a:t>bảo</a:t>
            </a:r>
            <a:r>
              <a:rPr dirty="0"/>
              <a:t> </a:t>
            </a:r>
            <a:r>
              <a:rPr dirty="0" err="1"/>
              <a:t>trì</a:t>
            </a:r>
            <a:r>
              <a:rPr dirty="0"/>
              <a:t> </a:t>
            </a:r>
            <a:r>
              <a:rPr dirty="0" err="1"/>
              <a:t>thiết</a:t>
            </a:r>
            <a:r>
              <a:rPr dirty="0"/>
              <a:t> </a:t>
            </a:r>
            <a:r>
              <a:rPr dirty="0" err="1"/>
              <a:t>bị</a:t>
            </a:r>
            <a:r>
              <a:rPr dirty="0"/>
              <a:t>.</a:t>
            </a:r>
          </a:p>
        </p:txBody>
      </p:sp>
      <p:sp>
        <p:nvSpPr>
          <p:cNvPr id="5" name="Title 1"/>
          <p:cNvSpPr txBox="1">
            <a:spLocks/>
          </p:cNvSpPr>
          <p:nvPr/>
        </p:nvSpPr>
        <p:spPr>
          <a:xfrm>
            <a:off x="-250372" y="1016012"/>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2400" dirty="0">
                <a:solidFill>
                  <a:schemeClr val="accent1">
                    <a:lumMod val="50000"/>
                  </a:schemeClr>
                </a:solidFill>
                <a:latin typeface="+mn-lt"/>
              </a:rPr>
              <a:t>Giải pháp tiết kiệm năng lượng trong ngành chế biến hải sản</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CBFBB6-D9DB-6E4F-F695-0B76FC141816}"/>
              </a:ext>
            </a:extLst>
          </p:cNvPr>
          <p:cNvSpPr txBox="1"/>
          <p:nvPr/>
        </p:nvSpPr>
        <p:spPr>
          <a:xfrm>
            <a:off x="1374085" y="2776417"/>
            <a:ext cx="9837254" cy="1305165"/>
          </a:xfrm>
          <a:prstGeom prst="rect">
            <a:avLst/>
          </a:prstGeom>
          <a:noFill/>
        </p:spPr>
        <p:txBody>
          <a:bodyPr wrap="square">
            <a:spAutoFit/>
          </a:bodyPr>
          <a:lstStyle/>
          <a:p>
            <a:pPr marL="514350" indent="-514350">
              <a:lnSpc>
                <a:spcPct val="150000"/>
              </a:lnSpc>
              <a:buAutoNum type="romanUcPeriod"/>
            </a:pPr>
            <a:r>
              <a:rPr lang="en-US" sz="28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p:txBody>
      </p:sp>
    </p:spTree>
    <p:extLst>
      <p:ext uri="{BB962C8B-B14F-4D97-AF65-F5344CB8AC3E}">
        <p14:creationId xmlns:p14="http://schemas.microsoft.com/office/powerpoint/2010/main" val="29431933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536633"/>
            <a:ext cx="10972800" cy="4772800"/>
          </a:xfrm>
        </p:spPr>
        <p:txBody>
          <a:bodyPr>
            <a:normAutofit/>
          </a:bodyPr>
          <a:lstStyle/>
          <a:p>
            <a:pPr marL="139700" indent="0">
              <a:lnSpc>
                <a:spcPct val="130000"/>
              </a:lnSpc>
              <a:spcBef>
                <a:spcPts val="800"/>
              </a:spcBef>
              <a:buNone/>
            </a:pPr>
            <a:r>
              <a:rPr lang="en-US" sz="2400" b="1" dirty="0">
                <a:solidFill>
                  <a:srgbClr val="0070C0"/>
                </a:solidFill>
              </a:rPr>
              <a:t>4. </a:t>
            </a:r>
            <a:r>
              <a:rPr sz="2400" b="1" dirty="0">
                <a:solidFill>
                  <a:srgbClr val="0070C0"/>
                </a:solidFill>
              </a:rPr>
              <a:t>Sử dụng đèn LED hiệu suất cao</a:t>
            </a:r>
            <a:endParaRPr lang="en-US" sz="2400" b="1" dirty="0">
              <a:solidFill>
                <a:srgbClr val="0070C0"/>
              </a:solidFill>
            </a:endParaRPr>
          </a:p>
          <a:p>
            <a:pPr marL="139700" indent="0">
              <a:lnSpc>
                <a:spcPct val="130000"/>
              </a:lnSpc>
              <a:spcBef>
                <a:spcPts val="800"/>
              </a:spcBef>
              <a:buNone/>
            </a:pPr>
            <a:r>
              <a:rPr lang="en-US" b="1" dirty="0"/>
              <a:t>Thực hiện:</a:t>
            </a:r>
            <a:endParaRPr b="1" dirty="0"/>
          </a:p>
          <a:p>
            <a:pPr marL="1219170">
              <a:lnSpc>
                <a:spcPct val="130000"/>
              </a:lnSpc>
              <a:spcBef>
                <a:spcPts val="800"/>
              </a:spcBef>
              <a:buFont typeface="Wingdings" panose="05000000000000000000" pitchFamily="2" charset="2"/>
              <a:buChar char="Ø"/>
            </a:pPr>
            <a:r>
              <a:rPr dirty="0" err="1"/>
              <a:t>Thay</a:t>
            </a:r>
            <a:r>
              <a:rPr dirty="0"/>
              <a:t> </a:t>
            </a:r>
            <a:r>
              <a:rPr dirty="0" err="1"/>
              <a:t>thế</a:t>
            </a:r>
            <a:r>
              <a:rPr dirty="0"/>
              <a:t> </a:t>
            </a:r>
            <a:r>
              <a:rPr dirty="0" err="1"/>
              <a:t>các</a:t>
            </a:r>
            <a:r>
              <a:rPr dirty="0"/>
              <a:t> </a:t>
            </a:r>
            <a:r>
              <a:rPr dirty="0" err="1"/>
              <a:t>bóng</a:t>
            </a:r>
            <a:r>
              <a:rPr dirty="0"/>
              <a:t> </a:t>
            </a:r>
            <a:r>
              <a:rPr dirty="0" err="1"/>
              <a:t>đèn</a:t>
            </a:r>
            <a:r>
              <a:rPr dirty="0"/>
              <a:t> </a:t>
            </a:r>
            <a:r>
              <a:rPr dirty="0" err="1"/>
              <a:t>huỳnh</a:t>
            </a:r>
            <a:r>
              <a:rPr dirty="0"/>
              <a:t> </a:t>
            </a:r>
            <a:r>
              <a:rPr dirty="0" err="1"/>
              <a:t>quang</a:t>
            </a:r>
            <a:r>
              <a:rPr dirty="0"/>
              <a:t> </a:t>
            </a:r>
            <a:r>
              <a:rPr dirty="0" err="1"/>
              <a:t>hoặc</a:t>
            </a:r>
            <a:r>
              <a:rPr dirty="0"/>
              <a:t> halogen </a:t>
            </a:r>
            <a:r>
              <a:rPr dirty="0" err="1"/>
              <a:t>bằng</a:t>
            </a:r>
            <a:r>
              <a:rPr dirty="0"/>
              <a:t> </a:t>
            </a:r>
            <a:r>
              <a:rPr dirty="0" err="1"/>
              <a:t>đèn</a:t>
            </a:r>
            <a:r>
              <a:rPr dirty="0"/>
              <a:t> LED </a:t>
            </a:r>
            <a:r>
              <a:rPr dirty="0" err="1"/>
              <a:t>hiệu</a:t>
            </a:r>
            <a:r>
              <a:rPr dirty="0"/>
              <a:t> </a:t>
            </a:r>
            <a:r>
              <a:rPr dirty="0" err="1"/>
              <a:t>suất</a:t>
            </a:r>
            <a:r>
              <a:rPr dirty="0"/>
              <a:t> </a:t>
            </a:r>
            <a:r>
              <a:rPr dirty="0" err="1"/>
              <a:t>cao</a:t>
            </a:r>
            <a:r>
              <a:rPr dirty="0"/>
              <a:t> </a:t>
            </a:r>
            <a:r>
              <a:rPr dirty="0" err="1"/>
              <a:t>trong</a:t>
            </a:r>
            <a:r>
              <a:rPr dirty="0"/>
              <a:t> </a:t>
            </a:r>
            <a:r>
              <a:rPr dirty="0" err="1"/>
              <a:t>toàn</a:t>
            </a:r>
            <a:r>
              <a:rPr dirty="0"/>
              <a:t> </a:t>
            </a:r>
            <a:r>
              <a:rPr dirty="0" err="1"/>
              <a:t>bộ</a:t>
            </a:r>
            <a:r>
              <a:rPr dirty="0"/>
              <a:t> </a:t>
            </a:r>
            <a:r>
              <a:rPr dirty="0" err="1"/>
              <a:t>khu</a:t>
            </a:r>
            <a:r>
              <a:rPr dirty="0"/>
              <a:t> </a:t>
            </a:r>
            <a:r>
              <a:rPr dirty="0" err="1"/>
              <a:t>vực</a:t>
            </a:r>
            <a:r>
              <a:rPr dirty="0"/>
              <a:t> </a:t>
            </a:r>
            <a:r>
              <a:rPr dirty="0" err="1"/>
              <a:t>nhà</a:t>
            </a:r>
            <a:r>
              <a:rPr dirty="0"/>
              <a:t> </a:t>
            </a:r>
            <a:r>
              <a:rPr dirty="0" err="1"/>
              <a:t>máy</a:t>
            </a:r>
            <a:r>
              <a:rPr dirty="0"/>
              <a:t>.</a:t>
            </a:r>
          </a:p>
          <a:p>
            <a:pPr marL="1219170">
              <a:lnSpc>
                <a:spcPct val="130000"/>
              </a:lnSpc>
              <a:spcBef>
                <a:spcPts val="800"/>
              </a:spcBef>
              <a:buFont typeface="Wingdings" panose="05000000000000000000" pitchFamily="2" charset="2"/>
              <a:buChar char="Ø"/>
            </a:pPr>
            <a:r>
              <a:rPr dirty="0" err="1"/>
              <a:t>Lắp</a:t>
            </a:r>
            <a:r>
              <a:rPr dirty="0"/>
              <a:t> </a:t>
            </a:r>
            <a:r>
              <a:rPr dirty="0" err="1"/>
              <a:t>đặt</a:t>
            </a:r>
            <a:r>
              <a:rPr dirty="0"/>
              <a:t> </a:t>
            </a:r>
            <a:r>
              <a:rPr dirty="0" err="1"/>
              <a:t>hệ</a:t>
            </a:r>
            <a:r>
              <a:rPr dirty="0"/>
              <a:t> </a:t>
            </a:r>
            <a:r>
              <a:rPr dirty="0" err="1"/>
              <a:t>thống</a:t>
            </a:r>
            <a:r>
              <a:rPr dirty="0"/>
              <a:t> </a:t>
            </a:r>
            <a:r>
              <a:rPr dirty="0" err="1"/>
              <a:t>cảm</a:t>
            </a:r>
            <a:r>
              <a:rPr dirty="0"/>
              <a:t> </a:t>
            </a:r>
            <a:r>
              <a:rPr dirty="0" err="1"/>
              <a:t>biến</a:t>
            </a:r>
            <a:r>
              <a:rPr dirty="0"/>
              <a:t> </a:t>
            </a:r>
            <a:r>
              <a:rPr dirty="0" err="1"/>
              <a:t>ánh</a:t>
            </a:r>
            <a:r>
              <a:rPr dirty="0"/>
              <a:t> </a:t>
            </a:r>
            <a:r>
              <a:rPr dirty="0" err="1"/>
              <a:t>sáng</a:t>
            </a:r>
            <a:r>
              <a:rPr dirty="0"/>
              <a:t> </a:t>
            </a:r>
            <a:r>
              <a:rPr dirty="0" err="1"/>
              <a:t>tự</a:t>
            </a:r>
            <a:r>
              <a:rPr dirty="0"/>
              <a:t> </a:t>
            </a:r>
            <a:r>
              <a:rPr dirty="0" err="1"/>
              <a:t>động</a:t>
            </a:r>
            <a:r>
              <a:rPr dirty="0"/>
              <a:t> </a:t>
            </a:r>
            <a:r>
              <a:rPr dirty="0" err="1"/>
              <a:t>để</a:t>
            </a:r>
            <a:r>
              <a:rPr dirty="0"/>
              <a:t> </a:t>
            </a:r>
            <a:r>
              <a:rPr dirty="0" err="1"/>
              <a:t>điều</a:t>
            </a:r>
            <a:r>
              <a:rPr dirty="0"/>
              <a:t> </a:t>
            </a:r>
            <a:r>
              <a:rPr dirty="0" err="1"/>
              <a:t>chỉnh</a:t>
            </a:r>
            <a:r>
              <a:rPr dirty="0"/>
              <a:t> </a:t>
            </a:r>
            <a:r>
              <a:rPr dirty="0" err="1"/>
              <a:t>độ</a:t>
            </a:r>
            <a:r>
              <a:rPr dirty="0"/>
              <a:t> </a:t>
            </a:r>
            <a:r>
              <a:rPr dirty="0" err="1"/>
              <a:t>sáng</a:t>
            </a:r>
            <a:r>
              <a:rPr dirty="0"/>
              <a:t> </a:t>
            </a:r>
            <a:r>
              <a:rPr dirty="0" err="1"/>
              <a:t>phù</a:t>
            </a:r>
            <a:r>
              <a:rPr dirty="0"/>
              <a:t> </a:t>
            </a:r>
            <a:r>
              <a:rPr dirty="0" err="1"/>
              <a:t>hợp</a:t>
            </a:r>
            <a:r>
              <a:rPr dirty="0"/>
              <a:t> </a:t>
            </a:r>
            <a:r>
              <a:rPr dirty="0" err="1"/>
              <a:t>với</a:t>
            </a:r>
            <a:r>
              <a:rPr dirty="0"/>
              <a:t> </a:t>
            </a:r>
            <a:r>
              <a:rPr dirty="0" err="1"/>
              <a:t>hoạt</a:t>
            </a:r>
            <a:r>
              <a:rPr dirty="0"/>
              <a:t> </a:t>
            </a:r>
            <a:r>
              <a:rPr dirty="0" err="1"/>
              <a:t>động</a:t>
            </a:r>
            <a:r>
              <a:rPr dirty="0"/>
              <a:t> </a:t>
            </a:r>
            <a:r>
              <a:rPr dirty="0" err="1"/>
              <a:t>sản</a:t>
            </a:r>
            <a:r>
              <a:rPr dirty="0"/>
              <a:t> </a:t>
            </a:r>
            <a:r>
              <a:rPr dirty="0" err="1"/>
              <a:t>xuất</a:t>
            </a:r>
            <a:r>
              <a:rPr dirty="0"/>
              <a:t>.</a:t>
            </a:r>
          </a:p>
          <a:p>
            <a:pPr marL="186262" indent="0">
              <a:lnSpc>
                <a:spcPct val="130000"/>
              </a:lnSpc>
              <a:spcBef>
                <a:spcPts val="800"/>
              </a:spcBef>
              <a:buNone/>
            </a:pPr>
            <a:r>
              <a:rPr b="1" dirty="0" err="1"/>
              <a:t>Hiệu</a:t>
            </a:r>
            <a:r>
              <a:rPr b="1" dirty="0"/>
              <a:t> </a:t>
            </a:r>
            <a:r>
              <a:rPr b="1" dirty="0" err="1"/>
              <a:t>quả</a:t>
            </a:r>
            <a:r>
              <a:rPr b="1" dirty="0"/>
              <a:t>:</a:t>
            </a:r>
          </a:p>
          <a:p>
            <a:pPr marL="1219170">
              <a:lnSpc>
                <a:spcPct val="130000"/>
              </a:lnSpc>
              <a:spcBef>
                <a:spcPts val="800"/>
              </a:spcBef>
              <a:buFont typeface="Wingdings" panose="05000000000000000000" pitchFamily="2" charset="2"/>
              <a:buChar char="Ø"/>
            </a:pPr>
            <a:r>
              <a:rPr dirty="0" err="1"/>
              <a:t>Giảm</a:t>
            </a:r>
            <a:r>
              <a:rPr dirty="0"/>
              <a:t> chi </a:t>
            </a:r>
            <a:r>
              <a:rPr dirty="0" err="1"/>
              <a:t>phí</a:t>
            </a:r>
            <a:r>
              <a:rPr dirty="0"/>
              <a:t> </a:t>
            </a:r>
            <a:r>
              <a:rPr dirty="0" err="1"/>
              <a:t>điện</a:t>
            </a:r>
            <a:r>
              <a:rPr dirty="0"/>
              <a:t> </a:t>
            </a:r>
            <a:r>
              <a:rPr dirty="0" err="1"/>
              <a:t>năng</a:t>
            </a:r>
            <a:r>
              <a:rPr dirty="0"/>
              <a:t> </a:t>
            </a:r>
            <a:r>
              <a:rPr dirty="0" err="1"/>
              <a:t>tiêu</a:t>
            </a:r>
            <a:r>
              <a:rPr dirty="0"/>
              <a:t> </a:t>
            </a:r>
            <a:r>
              <a:rPr dirty="0" err="1"/>
              <a:t>thụ</a:t>
            </a:r>
            <a:r>
              <a:rPr dirty="0"/>
              <a:t> </a:t>
            </a:r>
            <a:r>
              <a:rPr dirty="0" err="1"/>
              <a:t>cho</a:t>
            </a:r>
            <a:r>
              <a:rPr dirty="0"/>
              <a:t> </a:t>
            </a:r>
            <a:r>
              <a:rPr dirty="0" err="1"/>
              <a:t>chiếu</a:t>
            </a:r>
            <a:r>
              <a:rPr dirty="0"/>
              <a:t> </a:t>
            </a:r>
            <a:r>
              <a:rPr dirty="0" err="1"/>
              <a:t>sáng</a:t>
            </a:r>
            <a:r>
              <a:rPr dirty="0"/>
              <a:t>.</a:t>
            </a:r>
          </a:p>
          <a:p>
            <a:pPr marL="1219170">
              <a:lnSpc>
                <a:spcPct val="130000"/>
              </a:lnSpc>
              <a:spcBef>
                <a:spcPts val="800"/>
              </a:spcBef>
              <a:buFont typeface="Wingdings" panose="05000000000000000000" pitchFamily="2" charset="2"/>
              <a:buChar char="Ø"/>
            </a:pPr>
            <a:r>
              <a:rPr dirty="0" err="1"/>
              <a:t>Tiết</a:t>
            </a:r>
            <a:r>
              <a:rPr dirty="0"/>
              <a:t> </a:t>
            </a:r>
            <a:r>
              <a:rPr dirty="0" err="1"/>
              <a:t>kiệm</a:t>
            </a:r>
            <a:r>
              <a:rPr dirty="0"/>
              <a:t> </a:t>
            </a:r>
            <a:r>
              <a:rPr dirty="0" err="1"/>
              <a:t>năng</a:t>
            </a:r>
            <a:r>
              <a:rPr dirty="0"/>
              <a:t> </a:t>
            </a:r>
            <a:r>
              <a:rPr dirty="0" err="1"/>
              <a:t>lượng</a:t>
            </a:r>
            <a:r>
              <a:rPr dirty="0"/>
              <a:t> </a:t>
            </a:r>
            <a:r>
              <a:rPr dirty="0" err="1"/>
              <a:t>từ</a:t>
            </a:r>
            <a:r>
              <a:rPr dirty="0"/>
              <a:t> 15-20%, </a:t>
            </a:r>
            <a:r>
              <a:rPr dirty="0" err="1"/>
              <a:t>kéo</a:t>
            </a:r>
            <a:r>
              <a:rPr dirty="0"/>
              <a:t> </a:t>
            </a:r>
            <a:r>
              <a:rPr dirty="0" err="1"/>
              <a:t>dài</a:t>
            </a:r>
            <a:r>
              <a:rPr dirty="0"/>
              <a:t> </a:t>
            </a:r>
            <a:r>
              <a:rPr dirty="0" err="1"/>
              <a:t>tuổi</a:t>
            </a:r>
            <a:r>
              <a:rPr dirty="0"/>
              <a:t> </a:t>
            </a:r>
            <a:r>
              <a:rPr dirty="0" err="1"/>
              <a:t>thọ</a:t>
            </a:r>
            <a:r>
              <a:rPr dirty="0"/>
              <a:t> </a:t>
            </a:r>
            <a:r>
              <a:rPr dirty="0" err="1"/>
              <a:t>thiết</a:t>
            </a:r>
            <a:r>
              <a:rPr dirty="0"/>
              <a:t> </a:t>
            </a:r>
            <a:r>
              <a:rPr dirty="0" err="1"/>
              <a:t>bị</a:t>
            </a:r>
            <a:r>
              <a:rPr dirty="0"/>
              <a:t>.</a:t>
            </a:r>
          </a:p>
        </p:txBody>
      </p:sp>
      <p:sp>
        <p:nvSpPr>
          <p:cNvPr id="5" name="Title 1"/>
          <p:cNvSpPr txBox="1">
            <a:spLocks/>
          </p:cNvSpPr>
          <p:nvPr/>
        </p:nvSpPr>
        <p:spPr>
          <a:xfrm>
            <a:off x="-337457" y="1037782"/>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2400" dirty="0">
                <a:solidFill>
                  <a:schemeClr val="accent1">
                    <a:lumMod val="50000"/>
                  </a:schemeClr>
                </a:solidFill>
                <a:latin typeface="+mn-lt"/>
              </a:rPr>
              <a:t>Giải pháp tiết kiệm năng lượng trong ngành chế biến hải sản</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561203"/>
            <a:ext cx="10972800" cy="5024653"/>
          </a:xfrm>
        </p:spPr>
        <p:txBody>
          <a:bodyPr>
            <a:normAutofit fontScale="92500" lnSpcReduction="10000"/>
          </a:bodyPr>
          <a:lstStyle/>
          <a:p>
            <a:pPr marL="139700" indent="0">
              <a:lnSpc>
                <a:spcPct val="120000"/>
              </a:lnSpc>
              <a:spcBef>
                <a:spcPts val="800"/>
              </a:spcBef>
              <a:buNone/>
            </a:pPr>
            <a:r>
              <a:rPr lang="en-US" sz="2600" b="1" dirty="0">
                <a:solidFill>
                  <a:srgbClr val="0070C0"/>
                </a:solidFill>
              </a:rPr>
              <a:t>5. </a:t>
            </a:r>
            <a:r>
              <a:rPr sz="2600" b="1" dirty="0">
                <a:solidFill>
                  <a:srgbClr val="0070C0"/>
                </a:solidFill>
              </a:rPr>
              <a:t>Tối ưu hóa hệ thống hơi nước</a:t>
            </a:r>
            <a:endParaRPr lang="en-US" sz="2600" b="1" dirty="0">
              <a:solidFill>
                <a:srgbClr val="0070C0"/>
              </a:solidFill>
            </a:endParaRPr>
          </a:p>
          <a:p>
            <a:pPr marL="139700" indent="0">
              <a:lnSpc>
                <a:spcPct val="120000"/>
              </a:lnSpc>
              <a:spcBef>
                <a:spcPts val="800"/>
              </a:spcBef>
              <a:buNone/>
            </a:pPr>
            <a:r>
              <a:rPr lang="en-US" sz="2200" b="1" dirty="0"/>
              <a:t>Thực hiện:</a:t>
            </a:r>
            <a:endParaRPr sz="2200" b="1" dirty="0"/>
          </a:p>
          <a:p>
            <a:pPr marL="1219170">
              <a:lnSpc>
                <a:spcPct val="120000"/>
              </a:lnSpc>
              <a:spcBef>
                <a:spcPts val="800"/>
              </a:spcBef>
              <a:buFont typeface="Wingdings" panose="05000000000000000000" pitchFamily="2" charset="2"/>
              <a:buChar char="Ø"/>
            </a:pPr>
            <a:r>
              <a:rPr sz="2200" dirty="0" err="1"/>
              <a:t>Bảo</a:t>
            </a:r>
            <a:r>
              <a:rPr sz="2200" dirty="0"/>
              <a:t> </a:t>
            </a:r>
            <a:r>
              <a:rPr sz="2200" dirty="0" err="1"/>
              <a:t>trì</a:t>
            </a:r>
            <a:r>
              <a:rPr sz="2200" dirty="0"/>
              <a:t> </a:t>
            </a:r>
            <a:r>
              <a:rPr sz="2200" dirty="0" err="1"/>
              <a:t>định</a:t>
            </a:r>
            <a:r>
              <a:rPr sz="2200" dirty="0"/>
              <a:t> </a:t>
            </a:r>
            <a:r>
              <a:rPr sz="2200" dirty="0" err="1"/>
              <a:t>kỳ</a:t>
            </a:r>
            <a:r>
              <a:rPr sz="2200" dirty="0"/>
              <a:t> </a:t>
            </a:r>
            <a:r>
              <a:rPr sz="2200" dirty="0" err="1"/>
              <a:t>hệ</a:t>
            </a:r>
            <a:r>
              <a:rPr sz="2200" dirty="0"/>
              <a:t> </a:t>
            </a:r>
            <a:r>
              <a:rPr sz="2200" dirty="0" err="1"/>
              <a:t>thống</a:t>
            </a:r>
            <a:r>
              <a:rPr sz="2200" dirty="0"/>
              <a:t> </a:t>
            </a:r>
            <a:r>
              <a:rPr sz="2200" dirty="0" err="1"/>
              <a:t>lò</a:t>
            </a:r>
            <a:r>
              <a:rPr sz="2200" dirty="0"/>
              <a:t> </a:t>
            </a:r>
            <a:r>
              <a:rPr sz="2200" dirty="0" err="1"/>
              <a:t>hơi</a:t>
            </a:r>
            <a:r>
              <a:rPr sz="2200" dirty="0"/>
              <a:t> </a:t>
            </a:r>
            <a:r>
              <a:rPr sz="2200" dirty="0" err="1"/>
              <a:t>để</a:t>
            </a:r>
            <a:r>
              <a:rPr sz="2200" dirty="0"/>
              <a:t> </a:t>
            </a:r>
            <a:r>
              <a:rPr sz="2200" dirty="0" err="1"/>
              <a:t>loại</a:t>
            </a:r>
            <a:r>
              <a:rPr sz="2200" dirty="0"/>
              <a:t> </a:t>
            </a:r>
            <a:r>
              <a:rPr sz="2200" dirty="0" err="1"/>
              <a:t>bỏ</a:t>
            </a:r>
            <a:r>
              <a:rPr sz="2200" dirty="0"/>
              <a:t> </a:t>
            </a:r>
            <a:r>
              <a:rPr sz="2200" dirty="0" err="1"/>
              <a:t>cặn</a:t>
            </a:r>
            <a:r>
              <a:rPr sz="2200" dirty="0"/>
              <a:t> </a:t>
            </a:r>
            <a:r>
              <a:rPr sz="2200" dirty="0" err="1"/>
              <a:t>bẩn</a:t>
            </a:r>
            <a:r>
              <a:rPr sz="2200" dirty="0"/>
              <a:t>, </a:t>
            </a:r>
            <a:r>
              <a:rPr sz="2200" dirty="0" err="1"/>
              <a:t>tăng</a:t>
            </a:r>
            <a:r>
              <a:rPr sz="2200" dirty="0"/>
              <a:t> </a:t>
            </a:r>
            <a:r>
              <a:rPr sz="2200" dirty="0" err="1"/>
              <a:t>hiệu</a:t>
            </a:r>
            <a:r>
              <a:rPr sz="2200" dirty="0"/>
              <a:t> </a:t>
            </a:r>
            <a:r>
              <a:rPr sz="2200" dirty="0" err="1"/>
              <a:t>suất</a:t>
            </a:r>
            <a:r>
              <a:rPr sz="2200" dirty="0"/>
              <a:t> </a:t>
            </a:r>
            <a:r>
              <a:rPr sz="2200" dirty="0" err="1"/>
              <a:t>trao</a:t>
            </a:r>
            <a:r>
              <a:rPr sz="2200" dirty="0"/>
              <a:t> </a:t>
            </a:r>
            <a:r>
              <a:rPr sz="2200" dirty="0" err="1"/>
              <a:t>đổi</a:t>
            </a:r>
            <a:r>
              <a:rPr sz="2200" dirty="0"/>
              <a:t> </a:t>
            </a:r>
            <a:r>
              <a:rPr sz="2200" dirty="0" err="1"/>
              <a:t>nhiệt</a:t>
            </a:r>
            <a:r>
              <a:rPr sz="2200" dirty="0"/>
              <a:t>.</a:t>
            </a:r>
          </a:p>
          <a:p>
            <a:pPr marL="1219170">
              <a:lnSpc>
                <a:spcPct val="120000"/>
              </a:lnSpc>
              <a:spcBef>
                <a:spcPts val="800"/>
              </a:spcBef>
              <a:buFont typeface="Wingdings" panose="05000000000000000000" pitchFamily="2" charset="2"/>
              <a:buChar char="Ø"/>
            </a:pPr>
            <a:r>
              <a:rPr lang="en-US" sz="2200" dirty="0" err="1"/>
              <a:t>L</a:t>
            </a:r>
            <a:r>
              <a:rPr sz="2200" dirty="0" err="1"/>
              <a:t>ắp</a:t>
            </a:r>
            <a:r>
              <a:rPr sz="2200" dirty="0"/>
              <a:t> </a:t>
            </a:r>
            <a:r>
              <a:rPr sz="2200" dirty="0" err="1"/>
              <a:t>đặt</a:t>
            </a:r>
            <a:r>
              <a:rPr sz="2200" dirty="0"/>
              <a:t> </a:t>
            </a:r>
            <a:r>
              <a:rPr sz="2200" dirty="0" err="1"/>
              <a:t>bộ</a:t>
            </a:r>
            <a:r>
              <a:rPr sz="2200" dirty="0"/>
              <a:t> </a:t>
            </a:r>
            <a:r>
              <a:rPr sz="2200" dirty="0" err="1"/>
              <a:t>tiết</a:t>
            </a:r>
            <a:r>
              <a:rPr sz="2200" dirty="0"/>
              <a:t> </a:t>
            </a:r>
            <a:r>
              <a:rPr sz="2200" dirty="0" err="1"/>
              <a:t>kiệm</a:t>
            </a:r>
            <a:r>
              <a:rPr sz="2200" dirty="0"/>
              <a:t> </a:t>
            </a:r>
            <a:r>
              <a:rPr sz="2200" dirty="0" err="1"/>
              <a:t>nhiệt</a:t>
            </a:r>
            <a:r>
              <a:rPr sz="2200" dirty="0"/>
              <a:t> (economizer) </a:t>
            </a:r>
            <a:r>
              <a:rPr sz="2200" dirty="0" err="1"/>
              <a:t>để</a:t>
            </a:r>
            <a:r>
              <a:rPr sz="2200" dirty="0"/>
              <a:t> </a:t>
            </a:r>
            <a:r>
              <a:rPr sz="2200" dirty="0" err="1"/>
              <a:t>thu</a:t>
            </a:r>
            <a:r>
              <a:rPr sz="2200" dirty="0"/>
              <a:t> </a:t>
            </a:r>
            <a:r>
              <a:rPr sz="2200" dirty="0" err="1"/>
              <a:t>hồi</a:t>
            </a:r>
            <a:r>
              <a:rPr sz="2200" dirty="0"/>
              <a:t> </a:t>
            </a:r>
            <a:r>
              <a:rPr sz="2200" dirty="0" err="1"/>
              <a:t>nhiệt</a:t>
            </a:r>
            <a:r>
              <a:rPr sz="2200" dirty="0"/>
              <a:t> </a:t>
            </a:r>
            <a:r>
              <a:rPr sz="2200" dirty="0" err="1"/>
              <a:t>từ</a:t>
            </a:r>
            <a:r>
              <a:rPr sz="2200" dirty="0"/>
              <a:t> </a:t>
            </a:r>
            <a:r>
              <a:rPr sz="2200" dirty="0" err="1"/>
              <a:t>khí</a:t>
            </a:r>
            <a:r>
              <a:rPr sz="2200" dirty="0"/>
              <a:t> </a:t>
            </a:r>
            <a:r>
              <a:rPr sz="2200" dirty="0" err="1"/>
              <a:t>thải</a:t>
            </a:r>
            <a:r>
              <a:rPr sz="2200" dirty="0"/>
              <a:t>, </a:t>
            </a:r>
            <a:r>
              <a:rPr sz="2200" dirty="0" err="1"/>
              <a:t>đun</a:t>
            </a:r>
            <a:r>
              <a:rPr sz="2200" dirty="0"/>
              <a:t> </a:t>
            </a:r>
            <a:r>
              <a:rPr sz="2200" dirty="0" err="1"/>
              <a:t>nóng</a:t>
            </a:r>
            <a:r>
              <a:rPr sz="2200" dirty="0"/>
              <a:t> </a:t>
            </a:r>
            <a:r>
              <a:rPr sz="2200" dirty="0" err="1"/>
              <a:t>nước</a:t>
            </a:r>
            <a:r>
              <a:rPr sz="2200" dirty="0"/>
              <a:t> </a:t>
            </a:r>
            <a:r>
              <a:rPr sz="2200" dirty="0" err="1"/>
              <a:t>cấp</a:t>
            </a:r>
            <a:r>
              <a:rPr sz="2200" dirty="0"/>
              <a:t> </a:t>
            </a:r>
            <a:r>
              <a:rPr sz="2200" dirty="0" err="1"/>
              <a:t>cho</a:t>
            </a:r>
            <a:r>
              <a:rPr sz="2200" dirty="0"/>
              <a:t> </a:t>
            </a:r>
            <a:r>
              <a:rPr sz="2200" dirty="0" err="1"/>
              <a:t>lò</a:t>
            </a:r>
            <a:r>
              <a:rPr sz="2200" dirty="0"/>
              <a:t> </a:t>
            </a:r>
            <a:r>
              <a:rPr sz="2200" dirty="0" err="1"/>
              <a:t>hơi</a:t>
            </a:r>
            <a:r>
              <a:rPr sz="2200" dirty="0"/>
              <a:t>.</a:t>
            </a:r>
          </a:p>
          <a:p>
            <a:pPr marL="1219170">
              <a:lnSpc>
                <a:spcPct val="120000"/>
              </a:lnSpc>
              <a:spcBef>
                <a:spcPts val="800"/>
              </a:spcBef>
              <a:buFont typeface="Wingdings" panose="05000000000000000000" pitchFamily="2" charset="2"/>
              <a:buChar char="Ø"/>
            </a:pPr>
            <a:r>
              <a:rPr sz="2200" dirty="0" err="1"/>
              <a:t>Sử</a:t>
            </a:r>
            <a:r>
              <a:rPr sz="2200" dirty="0"/>
              <a:t> </a:t>
            </a:r>
            <a:r>
              <a:rPr sz="2200" dirty="0" err="1"/>
              <a:t>dụng</a:t>
            </a:r>
            <a:r>
              <a:rPr sz="2200" dirty="0"/>
              <a:t> </a:t>
            </a:r>
            <a:r>
              <a:rPr sz="2200" dirty="0" err="1"/>
              <a:t>vật</a:t>
            </a:r>
            <a:r>
              <a:rPr sz="2200" dirty="0"/>
              <a:t> </a:t>
            </a:r>
            <a:r>
              <a:rPr sz="2200" dirty="0" err="1"/>
              <a:t>liệu</a:t>
            </a:r>
            <a:r>
              <a:rPr sz="2200" dirty="0"/>
              <a:t> </a:t>
            </a:r>
            <a:r>
              <a:rPr sz="2200" dirty="0" err="1"/>
              <a:t>cách</a:t>
            </a:r>
            <a:r>
              <a:rPr sz="2200" dirty="0"/>
              <a:t> </a:t>
            </a:r>
            <a:r>
              <a:rPr sz="2200" dirty="0" err="1"/>
              <a:t>nhiệt</a:t>
            </a:r>
            <a:r>
              <a:rPr sz="2200" dirty="0"/>
              <a:t> </a:t>
            </a:r>
            <a:r>
              <a:rPr sz="2200" dirty="0" err="1"/>
              <a:t>hiệu</a:t>
            </a:r>
            <a:r>
              <a:rPr sz="2200" dirty="0"/>
              <a:t> </a:t>
            </a:r>
            <a:r>
              <a:rPr sz="2200" dirty="0" err="1"/>
              <a:t>quả</a:t>
            </a:r>
            <a:r>
              <a:rPr sz="2200" dirty="0"/>
              <a:t> </a:t>
            </a:r>
            <a:r>
              <a:rPr sz="2200" dirty="0" err="1"/>
              <a:t>cho</a:t>
            </a:r>
            <a:r>
              <a:rPr sz="2200" dirty="0"/>
              <a:t> </a:t>
            </a:r>
            <a:r>
              <a:rPr sz="2200" dirty="0" err="1"/>
              <a:t>đường</a:t>
            </a:r>
            <a:r>
              <a:rPr sz="2200" dirty="0"/>
              <a:t> </a:t>
            </a:r>
            <a:r>
              <a:rPr sz="2200" dirty="0" err="1"/>
              <a:t>ống</a:t>
            </a:r>
            <a:r>
              <a:rPr sz="2200" dirty="0"/>
              <a:t>, van, </a:t>
            </a:r>
            <a:r>
              <a:rPr sz="2200" dirty="0" err="1"/>
              <a:t>và</a:t>
            </a:r>
            <a:r>
              <a:rPr sz="2200" dirty="0"/>
              <a:t> </a:t>
            </a:r>
            <a:r>
              <a:rPr sz="2200" dirty="0" err="1"/>
              <a:t>bồn</a:t>
            </a:r>
            <a:r>
              <a:rPr sz="2200" dirty="0"/>
              <a:t> </a:t>
            </a:r>
            <a:r>
              <a:rPr sz="2200" dirty="0" err="1"/>
              <a:t>chứa</a:t>
            </a:r>
            <a:r>
              <a:rPr sz="2200" dirty="0"/>
              <a:t> </a:t>
            </a:r>
            <a:r>
              <a:rPr sz="2200" dirty="0" err="1"/>
              <a:t>hơi</a:t>
            </a:r>
            <a:r>
              <a:rPr sz="2200" dirty="0"/>
              <a:t>.</a:t>
            </a:r>
          </a:p>
          <a:p>
            <a:pPr marL="1219170">
              <a:lnSpc>
                <a:spcPct val="120000"/>
              </a:lnSpc>
              <a:spcBef>
                <a:spcPts val="800"/>
              </a:spcBef>
              <a:buFont typeface="Wingdings" panose="05000000000000000000" pitchFamily="2" charset="2"/>
              <a:buChar char="Ø"/>
            </a:pPr>
            <a:r>
              <a:rPr sz="2200" dirty="0"/>
              <a:t>Thu </a:t>
            </a:r>
            <a:r>
              <a:rPr sz="2200" dirty="0" err="1"/>
              <a:t>hồi</a:t>
            </a:r>
            <a:r>
              <a:rPr sz="2200" dirty="0"/>
              <a:t> </a:t>
            </a:r>
            <a:r>
              <a:rPr sz="2200" dirty="0" err="1"/>
              <a:t>nước</a:t>
            </a:r>
            <a:r>
              <a:rPr sz="2200" dirty="0"/>
              <a:t> </a:t>
            </a:r>
            <a:r>
              <a:rPr sz="2200" dirty="0" err="1"/>
              <a:t>ngưng</a:t>
            </a:r>
            <a:r>
              <a:rPr sz="2200" dirty="0"/>
              <a:t> </a:t>
            </a:r>
            <a:r>
              <a:rPr sz="2200" dirty="0" err="1"/>
              <a:t>tụ</a:t>
            </a:r>
            <a:r>
              <a:rPr sz="2200" dirty="0"/>
              <a:t> </a:t>
            </a:r>
            <a:r>
              <a:rPr sz="2200" dirty="0" err="1"/>
              <a:t>từ</a:t>
            </a:r>
            <a:r>
              <a:rPr sz="2200" dirty="0"/>
              <a:t> </a:t>
            </a:r>
            <a:r>
              <a:rPr sz="2200" dirty="0" err="1"/>
              <a:t>hệ</a:t>
            </a:r>
            <a:r>
              <a:rPr sz="2200" dirty="0"/>
              <a:t> </a:t>
            </a:r>
            <a:r>
              <a:rPr sz="2200" dirty="0" err="1"/>
              <a:t>thống</a:t>
            </a:r>
            <a:r>
              <a:rPr sz="2200" dirty="0"/>
              <a:t> </a:t>
            </a:r>
            <a:r>
              <a:rPr sz="2200" dirty="0" err="1"/>
              <a:t>hơi</a:t>
            </a:r>
            <a:r>
              <a:rPr sz="2200" dirty="0"/>
              <a:t> </a:t>
            </a:r>
            <a:r>
              <a:rPr sz="2200" dirty="0" err="1"/>
              <a:t>để</a:t>
            </a:r>
            <a:r>
              <a:rPr sz="2200" dirty="0"/>
              <a:t> </a:t>
            </a:r>
            <a:r>
              <a:rPr sz="2200" dirty="0" err="1"/>
              <a:t>tái</a:t>
            </a:r>
            <a:r>
              <a:rPr sz="2200" dirty="0"/>
              <a:t> </a:t>
            </a:r>
            <a:r>
              <a:rPr sz="2200" dirty="0" err="1"/>
              <a:t>sử</a:t>
            </a:r>
            <a:r>
              <a:rPr sz="2200" dirty="0"/>
              <a:t> </a:t>
            </a:r>
            <a:r>
              <a:rPr sz="2200" dirty="0" err="1"/>
              <a:t>dụng</a:t>
            </a:r>
            <a:r>
              <a:rPr sz="2200" dirty="0"/>
              <a:t>, </a:t>
            </a:r>
            <a:r>
              <a:rPr sz="2200" dirty="0" err="1"/>
              <a:t>giảm</a:t>
            </a:r>
            <a:r>
              <a:rPr sz="2200" dirty="0"/>
              <a:t> </a:t>
            </a:r>
            <a:r>
              <a:rPr sz="2200" dirty="0" err="1"/>
              <a:t>nhu</a:t>
            </a:r>
            <a:r>
              <a:rPr sz="2200" dirty="0"/>
              <a:t> </a:t>
            </a:r>
            <a:r>
              <a:rPr sz="2200" dirty="0" err="1"/>
              <a:t>cầu</a:t>
            </a:r>
            <a:r>
              <a:rPr sz="2200" dirty="0"/>
              <a:t> </a:t>
            </a:r>
            <a:r>
              <a:rPr sz="2200" dirty="0" err="1"/>
              <a:t>cấp</a:t>
            </a:r>
            <a:r>
              <a:rPr sz="2200" dirty="0"/>
              <a:t> </a:t>
            </a:r>
            <a:r>
              <a:rPr sz="2200" dirty="0" err="1"/>
              <a:t>nước</a:t>
            </a:r>
            <a:r>
              <a:rPr sz="2200" dirty="0"/>
              <a:t> </a:t>
            </a:r>
            <a:r>
              <a:rPr sz="2200" dirty="0" err="1"/>
              <a:t>mới</a:t>
            </a:r>
            <a:r>
              <a:rPr sz="2200" dirty="0"/>
              <a:t> </a:t>
            </a:r>
            <a:r>
              <a:rPr sz="2200" dirty="0" err="1"/>
              <a:t>và</a:t>
            </a:r>
            <a:r>
              <a:rPr sz="2200" dirty="0"/>
              <a:t> </a:t>
            </a:r>
            <a:r>
              <a:rPr sz="2200" dirty="0" err="1"/>
              <a:t>năng</a:t>
            </a:r>
            <a:r>
              <a:rPr sz="2200" dirty="0"/>
              <a:t> </a:t>
            </a:r>
            <a:r>
              <a:rPr sz="2200" dirty="0" err="1"/>
              <a:t>lượng</a:t>
            </a:r>
            <a:r>
              <a:rPr sz="2200" dirty="0"/>
              <a:t> </a:t>
            </a:r>
            <a:r>
              <a:rPr sz="2200" dirty="0" err="1"/>
              <a:t>đun</a:t>
            </a:r>
            <a:r>
              <a:rPr sz="2200" dirty="0"/>
              <a:t> </a:t>
            </a:r>
            <a:r>
              <a:rPr sz="2200" dirty="0" err="1"/>
              <a:t>nóng</a:t>
            </a:r>
            <a:r>
              <a:rPr sz="2200" dirty="0"/>
              <a:t>.</a:t>
            </a:r>
          </a:p>
          <a:p>
            <a:pPr marL="186262" indent="0">
              <a:lnSpc>
                <a:spcPct val="120000"/>
              </a:lnSpc>
              <a:spcBef>
                <a:spcPts val="800"/>
              </a:spcBef>
              <a:buNone/>
            </a:pPr>
            <a:r>
              <a:rPr sz="2200" b="1" dirty="0" err="1"/>
              <a:t>Hiệu</a:t>
            </a:r>
            <a:r>
              <a:rPr sz="2200" b="1" dirty="0"/>
              <a:t> </a:t>
            </a:r>
            <a:r>
              <a:rPr sz="2200" b="1" dirty="0" err="1"/>
              <a:t>quả</a:t>
            </a:r>
            <a:r>
              <a:rPr sz="2200" b="1" dirty="0"/>
              <a:t>:</a:t>
            </a:r>
          </a:p>
          <a:p>
            <a:pPr marL="1219170">
              <a:lnSpc>
                <a:spcPct val="120000"/>
              </a:lnSpc>
              <a:spcBef>
                <a:spcPts val="800"/>
              </a:spcBef>
              <a:buFont typeface="Courier New" panose="02070309020205020404" pitchFamily="49" charset="0"/>
              <a:buChar char="o"/>
            </a:pPr>
            <a:r>
              <a:rPr sz="2200" dirty="0" err="1"/>
              <a:t>Giảm</a:t>
            </a:r>
            <a:r>
              <a:rPr sz="2200" dirty="0"/>
              <a:t> </a:t>
            </a:r>
            <a:r>
              <a:rPr sz="2200" dirty="0" err="1"/>
              <a:t>tiêu</a:t>
            </a:r>
            <a:r>
              <a:rPr sz="2200" dirty="0"/>
              <a:t> </a:t>
            </a:r>
            <a:r>
              <a:rPr sz="2200" dirty="0" err="1"/>
              <a:t>thụ</a:t>
            </a:r>
            <a:r>
              <a:rPr sz="2200" dirty="0"/>
              <a:t> </a:t>
            </a:r>
            <a:r>
              <a:rPr sz="2200" dirty="0" err="1"/>
              <a:t>nhiên</a:t>
            </a:r>
            <a:r>
              <a:rPr sz="2200" dirty="0"/>
              <a:t> </a:t>
            </a:r>
            <a:r>
              <a:rPr sz="2200" dirty="0" err="1"/>
              <a:t>liệu</a:t>
            </a:r>
            <a:r>
              <a:rPr sz="2200" dirty="0"/>
              <a:t> </a:t>
            </a:r>
            <a:r>
              <a:rPr sz="2200" dirty="0" err="1"/>
              <a:t>từ</a:t>
            </a:r>
            <a:r>
              <a:rPr sz="2200" dirty="0"/>
              <a:t> 15-20%.</a:t>
            </a:r>
          </a:p>
          <a:p>
            <a:pPr marL="1219170">
              <a:lnSpc>
                <a:spcPct val="120000"/>
              </a:lnSpc>
              <a:spcBef>
                <a:spcPts val="800"/>
              </a:spcBef>
              <a:buFont typeface="Courier New" panose="02070309020205020404" pitchFamily="49" charset="0"/>
              <a:buChar char="o"/>
            </a:pPr>
            <a:r>
              <a:rPr sz="2200" dirty="0" err="1"/>
              <a:t>Tăng</a:t>
            </a:r>
            <a:r>
              <a:rPr sz="2200" dirty="0"/>
              <a:t> </a:t>
            </a:r>
            <a:r>
              <a:rPr sz="2200" dirty="0" err="1"/>
              <a:t>hiệu</a:t>
            </a:r>
            <a:r>
              <a:rPr sz="2200" dirty="0"/>
              <a:t> </a:t>
            </a:r>
            <a:r>
              <a:rPr sz="2200" dirty="0" err="1"/>
              <a:t>suất</a:t>
            </a:r>
            <a:r>
              <a:rPr sz="2200" dirty="0"/>
              <a:t> </a:t>
            </a:r>
            <a:r>
              <a:rPr sz="2200" dirty="0" err="1"/>
              <a:t>lò</a:t>
            </a:r>
            <a:r>
              <a:rPr sz="2200" dirty="0"/>
              <a:t> </a:t>
            </a:r>
            <a:r>
              <a:rPr sz="2200" dirty="0" err="1"/>
              <a:t>hơi</a:t>
            </a:r>
            <a:r>
              <a:rPr sz="2200" dirty="0"/>
              <a:t> </a:t>
            </a:r>
            <a:r>
              <a:rPr sz="2200" dirty="0" err="1"/>
              <a:t>từ</a:t>
            </a:r>
            <a:r>
              <a:rPr sz="2200" dirty="0"/>
              <a:t> 3-10%, </a:t>
            </a:r>
            <a:r>
              <a:rPr sz="2200" dirty="0" err="1"/>
              <a:t>kéo</a:t>
            </a:r>
            <a:r>
              <a:rPr sz="2200" dirty="0"/>
              <a:t> </a:t>
            </a:r>
            <a:r>
              <a:rPr sz="2200" dirty="0" err="1"/>
              <a:t>dài</a:t>
            </a:r>
            <a:r>
              <a:rPr sz="2200" dirty="0"/>
              <a:t> </a:t>
            </a:r>
            <a:r>
              <a:rPr sz="2200" dirty="0" err="1"/>
              <a:t>tuổi</a:t>
            </a:r>
            <a:r>
              <a:rPr sz="2200" dirty="0"/>
              <a:t> </a:t>
            </a:r>
            <a:r>
              <a:rPr sz="2200" dirty="0" err="1"/>
              <a:t>thọ</a:t>
            </a:r>
            <a:r>
              <a:rPr sz="2200" dirty="0"/>
              <a:t> </a:t>
            </a:r>
            <a:r>
              <a:rPr sz="2200" dirty="0" err="1"/>
              <a:t>thiết</a:t>
            </a:r>
            <a:r>
              <a:rPr sz="2200" dirty="0"/>
              <a:t> </a:t>
            </a:r>
            <a:r>
              <a:rPr sz="2200" dirty="0" err="1"/>
              <a:t>bị</a:t>
            </a:r>
            <a:r>
              <a:rPr sz="2200" dirty="0"/>
              <a:t>.</a:t>
            </a:r>
          </a:p>
        </p:txBody>
      </p:sp>
      <p:sp>
        <p:nvSpPr>
          <p:cNvPr id="5" name="Title 1"/>
          <p:cNvSpPr txBox="1">
            <a:spLocks/>
          </p:cNvSpPr>
          <p:nvPr/>
        </p:nvSpPr>
        <p:spPr>
          <a:xfrm>
            <a:off x="-261257" y="1026897"/>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2400" dirty="0">
                <a:solidFill>
                  <a:schemeClr val="accent1">
                    <a:lumMod val="50000"/>
                  </a:schemeClr>
                </a:solidFill>
                <a:latin typeface="+mn-lt"/>
              </a:rPr>
              <a:t>Giải pháp tiết kiệm năng lượng trong ngành chế biến hải sản</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732577"/>
            <a:ext cx="11097986" cy="4772800"/>
          </a:xfrm>
        </p:spPr>
        <p:txBody>
          <a:bodyPr>
            <a:noAutofit/>
          </a:bodyPr>
          <a:lstStyle/>
          <a:p>
            <a:pPr marL="139700" indent="0">
              <a:spcBef>
                <a:spcPts val="800"/>
              </a:spcBef>
              <a:buNone/>
            </a:pPr>
            <a:r>
              <a:rPr lang="en-US" sz="2400" b="1" dirty="0">
                <a:solidFill>
                  <a:srgbClr val="0070C0"/>
                </a:solidFill>
              </a:rPr>
              <a:t>6. </a:t>
            </a:r>
            <a:r>
              <a:rPr sz="2400" b="1" dirty="0">
                <a:solidFill>
                  <a:srgbClr val="0070C0"/>
                </a:solidFill>
              </a:rPr>
              <a:t>Tối ưu hóa hệ thống khí nén</a:t>
            </a:r>
            <a:endParaRPr lang="en-US" sz="2400" b="1" dirty="0">
              <a:solidFill>
                <a:srgbClr val="0070C0"/>
              </a:solidFill>
            </a:endParaRPr>
          </a:p>
          <a:p>
            <a:pPr marL="139700" indent="0">
              <a:spcBef>
                <a:spcPts val="800"/>
              </a:spcBef>
              <a:buNone/>
            </a:pPr>
            <a:r>
              <a:rPr lang="en-US" b="1" dirty="0"/>
              <a:t>Thực hiện:</a:t>
            </a:r>
            <a:endParaRPr b="1" dirty="0"/>
          </a:p>
          <a:p>
            <a:pPr marL="1219170">
              <a:spcBef>
                <a:spcPts val="800"/>
              </a:spcBef>
              <a:buFont typeface="Wingdings" panose="05000000000000000000" pitchFamily="2" charset="2"/>
              <a:buChar char="Ø"/>
            </a:pPr>
            <a:r>
              <a:rPr dirty="0" err="1"/>
              <a:t>Kiểm</a:t>
            </a:r>
            <a:r>
              <a:rPr dirty="0"/>
              <a:t> </a:t>
            </a:r>
            <a:r>
              <a:rPr dirty="0" err="1"/>
              <a:t>tra</a:t>
            </a:r>
            <a:r>
              <a:rPr dirty="0"/>
              <a:t> </a:t>
            </a:r>
            <a:r>
              <a:rPr dirty="0" err="1"/>
              <a:t>và</a:t>
            </a:r>
            <a:r>
              <a:rPr dirty="0"/>
              <a:t> </a:t>
            </a:r>
            <a:r>
              <a:rPr dirty="0" err="1"/>
              <a:t>sửa</a:t>
            </a:r>
            <a:r>
              <a:rPr dirty="0"/>
              <a:t> </a:t>
            </a:r>
            <a:r>
              <a:rPr dirty="0" err="1"/>
              <a:t>chữa</a:t>
            </a:r>
            <a:r>
              <a:rPr dirty="0"/>
              <a:t> </a:t>
            </a:r>
            <a:r>
              <a:rPr dirty="0" err="1"/>
              <a:t>rò</a:t>
            </a:r>
            <a:r>
              <a:rPr dirty="0"/>
              <a:t> </a:t>
            </a:r>
            <a:r>
              <a:rPr dirty="0" err="1"/>
              <a:t>rỉ</a:t>
            </a:r>
            <a:r>
              <a:rPr dirty="0"/>
              <a:t> </a:t>
            </a:r>
            <a:r>
              <a:rPr dirty="0" err="1"/>
              <a:t>khí</a:t>
            </a:r>
            <a:r>
              <a:rPr dirty="0"/>
              <a:t> </a:t>
            </a:r>
            <a:r>
              <a:rPr dirty="0" err="1"/>
              <a:t>nén</a:t>
            </a:r>
            <a:r>
              <a:rPr dirty="0"/>
              <a:t> </a:t>
            </a:r>
            <a:r>
              <a:rPr dirty="0" err="1"/>
              <a:t>để</a:t>
            </a:r>
            <a:r>
              <a:rPr dirty="0"/>
              <a:t> </a:t>
            </a:r>
            <a:r>
              <a:rPr dirty="0" err="1"/>
              <a:t>tránh</a:t>
            </a:r>
            <a:r>
              <a:rPr dirty="0"/>
              <a:t> </a:t>
            </a:r>
            <a:r>
              <a:rPr dirty="0" err="1"/>
              <a:t>lãng</a:t>
            </a:r>
            <a:r>
              <a:rPr dirty="0"/>
              <a:t> </a:t>
            </a:r>
            <a:r>
              <a:rPr dirty="0" err="1"/>
              <a:t>phí</a:t>
            </a:r>
            <a:r>
              <a:rPr dirty="0"/>
              <a:t>, </a:t>
            </a:r>
            <a:r>
              <a:rPr dirty="0" err="1"/>
              <a:t>vì</a:t>
            </a:r>
            <a:r>
              <a:rPr dirty="0"/>
              <a:t> </a:t>
            </a:r>
            <a:r>
              <a:rPr dirty="0" err="1"/>
              <a:t>rò</a:t>
            </a:r>
            <a:r>
              <a:rPr dirty="0"/>
              <a:t> </a:t>
            </a:r>
            <a:r>
              <a:rPr dirty="0" err="1"/>
              <a:t>rỉ</a:t>
            </a:r>
            <a:r>
              <a:rPr dirty="0"/>
              <a:t> </a:t>
            </a:r>
            <a:r>
              <a:rPr dirty="0" err="1"/>
              <a:t>có</a:t>
            </a:r>
            <a:r>
              <a:rPr dirty="0"/>
              <a:t> </a:t>
            </a:r>
            <a:r>
              <a:rPr dirty="0" err="1"/>
              <a:t>thể</a:t>
            </a:r>
            <a:r>
              <a:rPr dirty="0"/>
              <a:t> </a:t>
            </a:r>
            <a:r>
              <a:rPr dirty="0" err="1"/>
              <a:t>chiếm</a:t>
            </a:r>
            <a:r>
              <a:rPr dirty="0"/>
              <a:t> 20-30% </a:t>
            </a:r>
            <a:r>
              <a:rPr dirty="0" err="1"/>
              <a:t>tổng</a:t>
            </a:r>
            <a:r>
              <a:rPr dirty="0"/>
              <a:t> </a:t>
            </a:r>
            <a:r>
              <a:rPr dirty="0" err="1"/>
              <a:t>tiêu</a:t>
            </a:r>
            <a:r>
              <a:rPr dirty="0"/>
              <a:t> hao </a:t>
            </a:r>
            <a:r>
              <a:rPr dirty="0" err="1"/>
              <a:t>năng</a:t>
            </a:r>
            <a:r>
              <a:rPr dirty="0"/>
              <a:t> </a:t>
            </a:r>
            <a:r>
              <a:rPr dirty="0" err="1"/>
              <a:t>lượng</a:t>
            </a:r>
            <a:r>
              <a:rPr dirty="0"/>
              <a:t>.</a:t>
            </a:r>
          </a:p>
          <a:p>
            <a:pPr marL="1219170">
              <a:spcBef>
                <a:spcPts val="800"/>
              </a:spcBef>
              <a:buFont typeface="Wingdings" panose="05000000000000000000" pitchFamily="2" charset="2"/>
              <a:buChar char="Ø"/>
            </a:pPr>
            <a:r>
              <a:rPr dirty="0" err="1"/>
              <a:t>Lắp</a:t>
            </a:r>
            <a:r>
              <a:rPr dirty="0"/>
              <a:t> </a:t>
            </a:r>
            <a:r>
              <a:rPr dirty="0" err="1"/>
              <a:t>đặt</a:t>
            </a:r>
            <a:r>
              <a:rPr dirty="0"/>
              <a:t> </a:t>
            </a:r>
            <a:r>
              <a:rPr dirty="0" err="1"/>
              <a:t>biến</a:t>
            </a:r>
            <a:r>
              <a:rPr dirty="0"/>
              <a:t> </a:t>
            </a:r>
            <a:r>
              <a:rPr dirty="0" err="1"/>
              <a:t>tần</a:t>
            </a:r>
            <a:r>
              <a:rPr dirty="0"/>
              <a:t> </a:t>
            </a:r>
            <a:r>
              <a:rPr dirty="0" err="1"/>
              <a:t>để</a:t>
            </a:r>
            <a:r>
              <a:rPr dirty="0"/>
              <a:t> </a:t>
            </a:r>
            <a:r>
              <a:rPr dirty="0" err="1"/>
              <a:t>điều</a:t>
            </a:r>
            <a:r>
              <a:rPr dirty="0"/>
              <a:t> </a:t>
            </a:r>
            <a:r>
              <a:rPr dirty="0" err="1"/>
              <a:t>chỉnh</a:t>
            </a:r>
            <a:r>
              <a:rPr dirty="0"/>
              <a:t> </a:t>
            </a:r>
            <a:r>
              <a:rPr dirty="0" err="1"/>
              <a:t>tốc</a:t>
            </a:r>
            <a:r>
              <a:rPr dirty="0"/>
              <a:t> </a:t>
            </a:r>
            <a:r>
              <a:rPr dirty="0" err="1"/>
              <a:t>độ</a:t>
            </a:r>
            <a:r>
              <a:rPr dirty="0"/>
              <a:t> </a:t>
            </a:r>
            <a:r>
              <a:rPr dirty="0" err="1"/>
              <a:t>máy</a:t>
            </a:r>
            <a:r>
              <a:rPr dirty="0"/>
              <a:t> </a:t>
            </a:r>
            <a:r>
              <a:rPr dirty="0" err="1"/>
              <a:t>nén</a:t>
            </a:r>
            <a:r>
              <a:rPr dirty="0"/>
              <a:t> </a:t>
            </a:r>
            <a:r>
              <a:rPr dirty="0" err="1"/>
              <a:t>khí</a:t>
            </a:r>
            <a:r>
              <a:rPr dirty="0"/>
              <a:t> </a:t>
            </a:r>
            <a:r>
              <a:rPr dirty="0" err="1"/>
              <a:t>theo</a:t>
            </a:r>
            <a:r>
              <a:rPr dirty="0"/>
              <a:t> </a:t>
            </a:r>
            <a:r>
              <a:rPr dirty="0" err="1"/>
              <a:t>nhu</a:t>
            </a:r>
            <a:r>
              <a:rPr dirty="0"/>
              <a:t> </a:t>
            </a:r>
            <a:r>
              <a:rPr dirty="0" err="1"/>
              <a:t>cầu</a:t>
            </a:r>
            <a:r>
              <a:rPr dirty="0"/>
              <a:t> </a:t>
            </a:r>
            <a:r>
              <a:rPr dirty="0" err="1"/>
              <a:t>thực</a:t>
            </a:r>
            <a:r>
              <a:rPr dirty="0"/>
              <a:t> </a:t>
            </a:r>
            <a:r>
              <a:rPr dirty="0" err="1"/>
              <a:t>tế</a:t>
            </a:r>
            <a:r>
              <a:rPr dirty="0"/>
              <a:t>, </a:t>
            </a:r>
            <a:r>
              <a:rPr dirty="0" err="1"/>
              <a:t>giảm</a:t>
            </a:r>
            <a:r>
              <a:rPr dirty="0"/>
              <a:t> </a:t>
            </a:r>
            <a:r>
              <a:rPr dirty="0" err="1"/>
              <a:t>tiêu</a:t>
            </a:r>
            <a:r>
              <a:rPr dirty="0"/>
              <a:t> </a:t>
            </a:r>
            <a:r>
              <a:rPr dirty="0" err="1"/>
              <a:t>thụ</a:t>
            </a:r>
            <a:r>
              <a:rPr dirty="0"/>
              <a:t> </a:t>
            </a:r>
            <a:r>
              <a:rPr dirty="0" err="1"/>
              <a:t>năng</a:t>
            </a:r>
            <a:r>
              <a:rPr dirty="0"/>
              <a:t> </a:t>
            </a:r>
            <a:r>
              <a:rPr dirty="0" err="1"/>
              <a:t>lượng</a:t>
            </a:r>
            <a:r>
              <a:rPr dirty="0"/>
              <a:t> </a:t>
            </a:r>
            <a:r>
              <a:rPr dirty="0" err="1"/>
              <a:t>khi</a:t>
            </a:r>
            <a:r>
              <a:rPr dirty="0"/>
              <a:t> </a:t>
            </a:r>
            <a:r>
              <a:rPr dirty="0" err="1"/>
              <a:t>tải</a:t>
            </a:r>
            <a:r>
              <a:rPr dirty="0"/>
              <a:t> </a:t>
            </a:r>
            <a:r>
              <a:rPr dirty="0" err="1"/>
              <a:t>thấp</a:t>
            </a:r>
            <a:r>
              <a:rPr dirty="0"/>
              <a:t>.</a:t>
            </a:r>
          </a:p>
          <a:p>
            <a:pPr marL="1219170">
              <a:spcBef>
                <a:spcPts val="800"/>
              </a:spcBef>
              <a:buFont typeface="Wingdings" panose="05000000000000000000" pitchFamily="2" charset="2"/>
              <a:buChar char="Ø"/>
            </a:pPr>
            <a:r>
              <a:rPr dirty="0" err="1"/>
              <a:t>Tối</a:t>
            </a:r>
            <a:r>
              <a:rPr dirty="0"/>
              <a:t> </a:t>
            </a:r>
            <a:r>
              <a:rPr dirty="0" err="1"/>
              <a:t>ưu</a:t>
            </a:r>
            <a:r>
              <a:rPr dirty="0"/>
              <a:t> </a:t>
            </a:r>
            <a:r>
              <a:rPr dirty="0" err="1"/>
              <a:t>hóa</a:t>
            </a:r>
            <a:r>
              <a:rPr dirty="0"/>
              <a:t> </a:t>
            </a:r>
            <a:r>
              <a:rPr dirty="0" err="1"/>
              <a:t>áp</a:t>
            </a:r>
            <a:r>
              <a:rPr dirty="0"/>
              <a:t> </a:t>
            </a:r>
            <a:r>
              <a:rPr dirty="0" err="1"/>
              <a:t>suất</a:t>
            </a:r>
            <a:r>
              <a:rPr dirty="0"/>
              <a:t> </a:t>
            </a:r>
            <a:r>
              <a:rPr dirty="0" err="1"/>
              <a:t>làm</a:t>
            </a:r>
            <a:r>
              <a:rPr dirty="0"/>
              <a:t> </a:t>
            </a:r>
            <a:r>
              <a:rPr dirty="0" err="1"/>
              <a:t>việc</a:t>
            </a:r>
            <a:r>
              <a:rPr dirty="0"/>
              <a:t> </a:t>
            </a:r>
            <a:r>
              <a:rPr dirty="0" err="1"/>
              <a:t>của</a:t>
            </a:r>
            <a:r>
              <a:rPr dirty="0"/>
              <a:t> </a:t>
            </a:r>
            <a:r>
              <a:rPr dirty="0" err="1"/>
              <a:t>hệ</a:t>
            </a:r>
            <a:r>
              <a:rPr dirty="0"/>
              <a:t> </a:t>
            </a:r>
            <a:r>
              <a:rPr dirty="0" err="1"/>
              <a:t>thống</a:t>
            </a:r>
            <a:r>
              <a:rPr dirty="0"/>
              <a:t> </a:t>
            </a:r>
            <a:r>
              <a:rPr dirty="0" err="1"/>
              <a:t>để</a:t>
            </a:r>
            <a:r>
              <a:rPr dirty="0"/>
              <a:t> </a:t>
            </a:r>
            <a:r>
              <a:rPr dirty="0" err="1"/>
              <a:t>không</a:t>
            </a:r>
            <a:r>
              <a:rPr dirty="0"/>
              <a:t> </a:t>
            </a:r>
            <a:r>
              <a:rPr dirty="0" err="1"/>
              <a:t>vượt</a:t>
            </a:r>
            <a:r>
              <a:rPr dirty="0"/>
              <a:t> </a:t>
            </a:r>
            <a:r>
              <a:rPr dirty="0" err="1"/>
              <a:t>quá</a:t>
            </a:r>
            <a:r>
              <a:rPr dirty="0"/>
              <a:t> </a:t>
            </a:r>
            <a:r>
              <a:rPr dirty="0" err="1"/>
              <a:t>nhu</a:t>
            </a:r>
            <a:r>
              <a:rPr dirty="0"/>
              <a:t> </a:t>
            </a:r>
            <a:r>
              <a:rPr dirty="0" err="1"/>
              <a:t>cầu</a:t>
            </a:r>
            <a:r>
              <a:rPr dirty="0"/>
              <a:t> </a:t>
            </a:r>
            <a:r>
              <a:rPr dirty="0" err="1"/>
              <a:t>của</a:t>
            </a:r>
            <a:r>
              <a:rPr dirty="0"/>
              <a:t> </a:t>
            </a:r>
            <a:r>
              <a:rPr dirty="0" err="1"/>
              <a:t>thiết</a:t>
            </a:r>
            <a:r>
              <a:rPr dirty="0"/>
              <a:t> </a:t>
            </a:r>
            <a:r>
              <a:rPr dirty="0" err="1"/>
              <a:t>bị</a:t>
            </a:r>
            <a:r>
              <a:rPr dirty="0"/>
              <a:t> </a:t>
            </a:r>
            <a:r>
              <a:rPr dirty="0" err="1"/>
              <a:t>sử</a:t>
            </a:r>
            <a:r>
              <a:rPr dirty="0"/>
              <a:t> </a:t>
            </a:r>
            <a:r>
              <a:rPr dirty="0" err="1"/>
              <a:t>dụng</a:t>
            </a:r>
            <a:r>
              <a:rPr dirty="0"/>
              <a:t>.</a:t>
            </a:r>
          </a:p>
          <a:p>
            <a:pPr marL="1219170">
              <a:spcBef>
                <a:spcPts val="800"/>
              </a:spcBef>
              <a:buFont typeface="Wingdings" panose="05000000000000000000" pitchFamily="2" charset="2"/>
              <a:buChar char="Ø"/>
            </a:pPr>
            <a:r>
              <a:rPr dirty="0"/>
              <a:t>Thu </a:t>
            </a:r>
            <a:r>
              <a:rPr dirty="0" err="1"/>
              <a:t>hồi</a:t>
            </a:r>
            <a:r>
              <a:rPr dirty="0"/>
              <a:t> </a:t>
            </a:r>
            <a:r>
              <a:rPr dirty="0" err="1"/>
              <a:t>nhiệt</a:t>
            </a:r>
            <a:r>
              <a:rPr dirty="0"/>
              <a:t> </a:t>
            </a:r>
            <a:r>
              <a:rPr dirty="0" err="1"/>
              <a:t>thải</a:t>
            </a:r>
            <a:r>
              <a:rPr dirty="0"/>
              <a:t> </a:t>
            </a:r>
            <a:r>
              <a:rPr dirty="0" err="1"/>
              <a:t>từ</a:t>
            </a:r>
            <a:r>
              <a:rPr dirty="0"/>
              <a:t> </a:t>
            </a:r>
            <a:r>
              <a:rPr dirty="0" err="1"/>
              <a:t>máy</a:t>
            </a:r>
            <a:r>
              <a:rPr dirty="0"/>
              <a:t> </a:t>
            </a:r>
            <a:r>
              <a:rPr dirty="0" err="1"/>
              <a:t>nén</a:t>
            </a:r>
            <a:r>
              <a:rPr dirty="0"/>
              <a:t> </a:t>
            </a:r>
            <a:r>
              <a:rPr dirty="0" err="1"/>
              <a:t>khí</a:t>
            </a:r>
            <a:r>
              <a:rPr dirty="0"/>
              <a:t> </a:t>
            </a:r>
            <a:r>
              <a:rPr dirty="0" err="1"/>
              <a:t>để</a:t>
            </a:r>
            <a:r>
              <a:rPr dirty="0"/>
              <a:t> </a:t>
            </a:r>
            <a:r>
              <a:rPr dirty="0" err="1"/>
              <a:t>sử</a:t>
            </a:r>
            <a:r>
              <a:rPr dirty="0"/>
              <a:t> </a:t>
            </a:r>
            <a:r>
              <a:rPr dirty="0" err="1"/>
              <a:t>dụng</a:t>
            </a:r>
            <a:r>
              <a:rPr dirty="0"/>
              <a:t> </a:t>
            </a:r>
            <a:r>
              <a:rPr dirty="0" err="1"/>
              <a:t>trong</a:t>
            </a:r>
            <a:r>
              <a:rPr dirty="0"/>
              <a:t> </a:t>
            </a:r>
            <a:r>
              <a:rPr dirty="0" err="1"/>
              <a:t>các</a:t>
            </a:r>
            <a:r>
              <a:rPr dirty="0"/>
              <a:t> </a:t>
            </a:r>
            <a:r>
              <a:rPr dirty="0" err="1"/>
              <a:t>hoạt</a:t>
            </a:r>
            <a:r>
              <a:rPr dirty="0"/>
              <a:t> </a:t>
            </a:r>
            <a:r>
              <a:rPr dirty="0" err="1"/>
              <a:t>động</a:t>
            </a:r>
            <a:r>
              <a:rPr dirty="0"/>
              <a:t> </a:t>
            </a:r>
            <a:r>
              <a:rPr dirty="0" err="1"/>
              <a:t>như</a:t>
            </a:r>
            <a:r>
              <a:rPr dirty="0"/>
              <a:t> </a:t>
            </a:r>
            <a:r>
              <a:rPr dirty="0" err="1"/>
              <a:t>đun</a:t>
            </a:r>
            <a:r>
              <a:rPr dirty="0"/>
              <a:t> </a:t>
            </a:r>
            <a:r>
              <a:rPr dirty="0" err="1"/>
              <a:t>nước</a:t>
            </a:r>
            <a:r>
              <a:rPr dirty="0"/>
              <a:t> </a:t>
            </a:r>
            <a:r>
              <a:rPr dirty="0" err="1"/>
              <a:t>hoặc</a:t>
            </a:r>
            <a:r>
              <a:rPr dirty="0"/>
              <a:t> </a:t>
            </a:r>
            <a:r>
              <a:rPr dirty="0" err="1"/>
              <a:t>sưởi</a:t>
            </a:r>
            <a:r>
              <a:rPr dirty="0"/>
              <a:t> </a:t>
            </a:r>
            <a:r>
              <a:rPr dirty="0" err="1"/>
              <a:t>ấm</a:t>
            </a:r>
            <a:r>
              <a:rPr dirty="0"/>
              <a:t>.</a:t>
            </a:r>
          </a:p>
          <a:p>
            <a:pPr marL="186262" indent="0">
              <a:spcBef>
                <a:spcPts val="800"/>
              </a:spcBef>
              <a:buNone/>
            </a:pPr>
            <a:r>
              <a:rPr b="1" dirty="0" err="1"/>
              <a:t>Hiệu</a:t>
            </a:r>
            <a:r>
              <a:rPr b="1" dirty="0"/>
              <a:t> </a:t>
            </a:r>
            <a:r>
              <a:rPr b="1" dirty="0" err="1"/>
              <a:t>quả</a:t>
            </a:r>
            <a:r>
              <a:rPr b="1" dirty="0"/>
              <a:t>:</a:t>
            </a:r>
          </a:p>
          <a:p>
            <a:pPr marL="1244570" indent="-342900">
              <a:spcBef>
                <a:spcPts val="800"/>
              </a:spcBef>
              <a:buFont typeface="Wingdings" panose="05000000000000000000" pitchFamily="2" charset="2"/>
              <a:buChar char="Ø"/>
            </a:pPr>
            <a:r>
              <a:rPr dirty="0" err="1"/>
              <a:t>Tiết</a:t>
            </a:r>
            <a:r>
              <a:rPr dirty="0"/>
              <a:t> </a:t>
            </a:r>
            <a:r>
              <a:rPr dirty="0" err="1"/>
              <a:t>kiệm</a:t>
            </a:r>
            <a:r>
              <a:rPr dirty="0"/>
              <a:t> </a:t>
            </a:r>
            <a:r>
              <a:rPr dirty="0" err="1"/>
              <a:t>từ</a:t>
            </a:r>
            <a:r>
              <a:rPr dirty="0"/>
              <a:t> 15-35% </a:t>
            </a:r>
            <a:r>
              <a:rPr dirty="0" err="1"/>
              <a:t>điện</a:t>
            </a:r>
            <a:r>
              <a:rPr dirty="0"/>
              <a:t> </a:t>
            </a:r>
            <a:r>
              <a:rPr dirty="0" err="1"/>
              <a:t>năng</a:t>
            </a:r>
            <a:r>
              <a:rPr dirty="0"/>
              <a:t> </a:t>
            </a:r>
            <a:r>
              <a:rPr dirty="0" err="1"/>
              <a:t>tiêu</a:t>
            </a:r>
            <a:r>
              <a:rPr dirty="0"/>
              <a:t> </a:t>
            </a:r>
            <a:r>
              <a:rPr dirty="0" err="1"/>
              <a:t>thụ</a:t>
            </a:r>
            <a:r>
              <a:rPr dirty="0"/>
              <a:t>.</a:t>
            </a:r>
          </a:p>
          <a:p>
            <a:pPr marL="1244570" indent="-342900">
              <a:spcBef>
                <a:spcPts val="800"/>
              </a:spcBef>
              <a:buFont typeface="Wingdings" panose="05000000000000000000" pitchFamily="2" charset="2"/>
              <a:buChar char="Ø"/>
            </a:pPr>
            <a:r>
              <a:rPr dirty="0"/>
              <a:t>Thu </a:t>
            </a:r>
            <a:r>
              <a:rPr dirty="0" err="1"/>
              <a:t>hồi</a:t>
            </a:r>
            <a:r>
              <a:rPr dirty="0"/>
              <a:t> </a:t>
            </a:r>
            <a:r>
              <a:rPr dirty="0" err="1"/>
              <a:t>được</a:t>
            </a:r>
            <a:r>
              <a:rPr dirty="0"/>
              <a:t> 50-90% </a:t>
            </a:r>
            <a:r>
              <a:rPr dirty="0" err="1"/>
              <a:t>nhiệt</a:t>
            </a:r>
            <a:r>
              <a:rPr dirty="0"/>
              <a:t> </a:t>
            </a:r>
            <a:r>
              <a:rPr dirty="0" err="1"/>
              <a:t>thải</a:t>
            </a:r>
            <a:r>
              <a:rPr dirty="0"/>
              <a:t>, </a:t>
            </a:r>
            <a:r>
              <a:rPr dirty="0" err="1"/>
              <a:t>giảm</a:t>
            </a:r>
            <a:r>
              <a:rPr dirty="0"/>
              <a:t> chi </a:t>
            </a:r>
            <a:r>
              <a:rPr dirty="0" err="1"/>
              <a:t>phí</a:t>
            </a:r>
            <a:r>
              <a:rPr dirty="0"/>
              <a:t> </a:t>
            </a:r>
            <a:r>
              <a:rPr dirty="0" err="1"/>
              <a:t>năng</a:t>
            </a:r>
            <a:r>
              <a:rPr dirty="0"/>
              <a:t> </a:t>
            </a:r>
            <a:r>
              <a:rPr dirty="0" err="1"/>
              <a:t>lượng</a:t>
            </a:r>
            <a:r>
              <a:rPr dirty="0"/>
              <a:t> </a:t>
            </a:r>
            <a:r>
              <a:rPr dirty="0" err="1"/>
              <a:t>bổ</a:t>
            </a:r>
            <a:r>
              <a:rPr dirty="0"/>
              <a:t> sung.</a:t>
            </a:r>
          </a:p>
        </p:txBody>
      </p:sp>
      <p:sp>
        <p:nvSpPr>
          <p:cNvPr id="5" name="Title 1"/>
          <p:cNvSpPr txBox="1">
            <a:spLocks/>
          </p:cNvSpPr>
          <p:nvPr/>
        </p:nvSpPr>
        <p:spPr>
          <a:xfrm>
            <a:off x="-277586" y="1091161"/>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2400" dirty="0">
                <a:solidFill>
                  <a:schemeClr val="accent1">
                    <a:lumMod val="50000"/>
                  </a:schemeClr>
                </a:solidFill>
                <a:latin typeface="+mn-lt"/>
              </a:rPr>
              <a:t>Giải pháp tiết kiệm năng lượng trong ngành chế biến hải sản</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48EDD-1BC6-BD3B-1C70-E6C16E526DD3}"/>
            </a:ext>
          </a:extLst>
        </p:cNvPr>
        <p:cNvGrpSpPr/>
        <p:nvPr/>
      </p:nvGrpSpPr>
      <p:grpSpPr>
        <a:xfrm>
          <a:off x="0" y="0"/>
          <a:ext cx="0" cy="0"/>
          <a:chOff x="0" y="0"/>
          <a:chExt cx="0" cy="0"/>
        </a:xfrm>
      </p:grpSpPr>
      <p:sp>
        <p:nvSpPr>
          <p:cNvPr id="2" name="Content Placeholder 1"/>
          <p:cNvSpPr>
            <a:spLocks noGrp="1"/>
          </p:cNvSpPr>
          <p:nvPr>
            <p:ph idx="4294967295"/>
          </p:nvPr>
        </p:nvSpPr>
        <p:spPr>
          <a:xfrm>
            <a:off x="597410" y="1482391"/>
            <a:ext cx="10972800" cy="381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139700" indent="0" algn="just">
              <a:lnSpc>
                <a:spcPct val="150000"/>
              </a:lnSpc>
              <a:spcBef>
                <a:spcPts val="800"/>
              </a:spcBef>
              <a:buNone/>
            </a:pPr>
            <a:r>
              <a:rPr lang="vi-VN" b="1" dirty="0">
                <a:solidFill>
                  <a:srgbClr val="0070C0"/>
                </a:solidFill>
              </a:rPr>
              <a:t>7. Sử dụng năng lượng mặt trời</a:t>
            </a:r>
            <a:r>
              <a:rPr lang="en-US" b="1" dirty="0">
                <a:solidFill>
                  <a:srgbClr val="0070C0"/>
                </a:solidFill>
              </a:rPr>
              <a:t>.</a:t>
            </a:r>
            <a:endParaRPr lang="vi-VN" b="1" dirty="0">
              <a:solidFill>
                <a:srgbClr val="0070C0"/>
              </a:solidFill>
            </a:endParaRPr>
          </a:p>
          <a:p>
            <a:pPr marL="1219170" algn="just">
              <a:lnSpc>
                <a:spcPct val="150000"/>
              </a:lnSpc>
              <a:spcBef>
                <a:spcPts val="800"/>
              </a:spcBef>
              <a:buFont typeface="Wingdings" panose="05000000000000000000" pitchFamily="2" charset="2"/>
              <a:buChar char="Ø"/>
            </a:pPr>
            <a:r>
              <a:rPr lang="vi-VN" dirty="0"/>
              <a:t>Lắp đặt hệ thống điện mặt trời trên mái nhà xưởng. 
Sử dụng năng lượng mặt trời cho các ứng dụng như chiếu sáng, nước nóng</a:t>
            </a:r>
            <a:r>
              <a:rPr lang="en-US" dirty="0"/>
              <a:t>.</a:t>
            </a:r>
            <a:endParaRPr lang="vi-VN" dirty="0"/>
          </a:p>
          <a:p>
            <a:pPr marL="186262" indent="0" algn="just">
              <a:lnSpc>
                <a:spcPct val="150000"/>
              </a:lnSpc>
              <a:spcBef>
                <a:spcPts val="800"/>
              </a:spcBef>
              <a:buNone/>
            </a:pPr>
            <a:r>
              <a:rPr lang="vi-VN" b="1" dirty="0"/>
              <a:t>Hiệu quả:</a:t>
            </a:r>
          </a:p>
          <a:p>
            <a:pPr marL="1244570" indent="-342900" algn="just">
              <a:lnSpc>
                <a:spcPct val="150000"/>
              </a:lnSpc>
              <a:spcBef>
                <a:spcPts val="800"/>
              </a:spcBef>
              <a:buFont typeface="Wingdings" panose="05000000000000000000" pitchFamily="2" charset="2"/>
              <a:buChar char="Ø"/>
            </a:pPr>
            <a:r>
              <a:rPr lang="en-US" dirty="0"/>
              <a:t>Giảm chi phí điện từ 20-30%.
Giảm phát thải khí nhà kính, cải thiện hình ảnh doanh nghiệp rộng rãi</a:t>
            </a:r>
            <a:r>
              <a:rPr lang="vi-VN" dirty="0"/>
              <a:t>.</a:t>
            </a:r>
          </a:p>
        </p:txBody>
      </p:sp>
      <p:sp>
        <p:nvSpPr>
          <p:cNvPr id="4" name="Title 1">
            <a:extLst>
              <a:ext uri="{FF2B5EF4-FFF2-40B4-BE49-F238E27FC236}">
                <a16:creationId xmlns:a16="http://schemas.microsoft.com/office/drawing/2014/main" id="{8D45B62B-1C95-6F1B-7D21-004B06020A68}"/>
              </a:ext>
            </a:extLst>
          </p:cNvPr>
          <p:cNvSpPr>
            <a:spLocks noGrp="1"/>
          </p:cNvSpPr>
          <p:nvPr>
            <p:ph type="title" idx="4294967295"/>
          </p:nvPr>
        </p:nvSpPr>
        <p:spPr>
          <a:xfrm>
            <a:off x="-1304265" y="1060195"/>
            <a:ext cx="10748434" cy="654050"/>
          </a:xfrm>
        </p:spPr>
        <p:txBody>
          <a:bodyPr>
            <a:normAutofit/>
          </a:bodyPr>
          <a:lstStyle/>
          <a:p>
            <a:pPr algn="ctr"/>
            <a:r>
              <a:rPr lang="en-US" sz="2400" dirty="0">
                <a:solidFill>
                  <a:schemeClr val="accent1">
                    <a:lumMod val="50000"/>
                  </a:schemeClr>
                </a:solidFill>
                <a:latin typeface="+mn-lt"/>
              </a:rPr>
              <a:t>Giải pháp TKNL trong ngành chế biến thủy sản</a:t>
            </a:r>
            <a:endParaRPr sz="2400" dirty="0">
              <a:solidFill>
                <a:schemeClr val="accent1">
                  <a:lumMod val="50000"/>
                </a:schemeClr>
              </a:solidFill>
              <a:latin typeface="+mn-lt"/>
            </a:endParaRPr>
          </a:p>
        </p:txBody>
      </p:sp>
    </p:spTree>
    <p:extLst>
      <p:ext uri="{BB962C8B-B14F-4D97-AF65-F5344CB8AC3E}">
        <p14:creationId xmlns:p14="http://schemas.microsoft.com/office/powerpoint/2010/main" val="34750425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5A760-BC42-2740-7C8E-ACE3BF80FEC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81F041-D7C1-1A6F-6967-2A603F10FE99}"/>
              </a:ext>
            </a:extLst>
          </p:cNvPr>
          <p:cNvSpPr>
            <a:spLocks noGrp="1"/>
          </p:cNvSpPr>
          <p:nvPr>
            <p:ph idx="4294967295"/>
          </p:nvPr>
        </p:nvSpPr>
        <p:spPr>
          <a:xfrm>
            <a:off x="609600" y="1825104"/>
            <a:ext cx="10972800" cy="4772800"/>
          </a:xfrm>
        </p:spPr>
        <p:txBody>
          <a:bodyPr>
            <a:normAutofit/>
          </a:bodyPr>
          <a:lstStyle/>
          <a:p>
            <a:pPr marL="139700" indent="0">
              <a:lnSpc>
                <a:spcPct val="120000"/>
              </a:lnSpc>
              <a:spcBef>
                <a:spcPts val="800"/>
              </a:spcBef>
              <a:buNone/>
            </a:pPr>
            <a:r>
              <a:rPr lang="en-US" sz="2400" b="1" dirty="0">
                <a:solidFill>
                  <a:srgbClr val="0070C0"/>
                </a:solidFill>
              </a:rPr>
              <a:t>8. </a:t>
            </a:r>
            <a:r>
              <a:rPr sz="2400" b="1" dirty="0">
                <a:solidFill>
                  <a:srgbClr val="0070C0"/>
                </a:solidFill>
              </a:rPr>
              <a:t>Áp dụng hệ thống quản lý năng lượng theo ISO 50001</a:t>
            </a:r>
            <a:endParaRPr lang="en-US" sz="2400" b="1" dirty="0">
              <a:solidFill>
                <a:srgbClr val="0070C0"/>
              </a:solidFill>
            </a:endParaRPr>
          </a:p>
          <a:p>
            <a:pPr marL="139700" indent="0">
              <a:lnSpc>
                <a:spcPct val="120000"/>
              </a:lnSpc>
              <a:spcBef>
                <a:spcPts val="800"/>
              </a:spcBef>
              <a:buNone/>
            </a:pPr>
            <a:r>
              <a:rPr lang="en-US" b="1" dirty="0"/>
              <a:t>Các bước thực hiện:</a:t>
            </a:r>
            <a:endParaRPr b="1" dirty="0"/>
          </a:p>
          <a:p>
            <a:pPr marL="1219170">
              <a:lnSpc>
                <a:spcPct val="120000"/>
              </a:lnSpc>
              <a:spcBef>
                <a:spcPts val="800"/>
              </a:spcBef>
              <a:buFont typeface="Wingdings" panose="05000000000000000000" pitchFamily="2" charset="2"/>
              <a:buChar char="Ø"/>
            </a:pPr>
            <a:r>
              <a:rPr dirty="0" err="1"/>
              <a:t>Xây</a:t>
            </a:r>
            <a:r>
              <a:rPr dirty="0"/>
              <a:t> </a:t>
            </a:r>
            <a:r>
              <a:rPr dirty="0" err="1"/>
              <a:t>dựng</a:t>
            </a:r>
            <a:r>
              <a:rPr dirty="0"/>
              <a:t> </a:t>
            </a:r>
            <a:r>
              <a:rPr dirty="0" err="1"/>
              <a:t>hệ</a:t>
            </a:r>
            <a:r>
              <a:rPr dirty="0"/>
              <a:t> </a:t>
            </a:r>
            <a:r>
              <a:rPr dirty="0" err="1"/>
              <a:t>thống</a:t>
            </a:r>
            <a:r>
              <a:rPr dirty="0"/>
              <a:t> </a:t>
            </a:r>
            <a:r>
              <a:rPr dirty="0" err="1"/>
              <a:t>quản</a:t>
            </a:r>
            <a:r>
              <a:rPr dirty="0"/>
              <a:t> </a:t>
            </a:r>
            <a:r>
              <a:rPr dirty="0" err="1"/>
              <a:t>lý</a:t>
            </a:r>
            <a:r>
              <a:rPr dirty="0"/>
              <a:t> </a:t>
            </a:r>
            <a:r>
              <a:rPr dirty="0" err="1"/>
              <a:t>năng</a:t>
            </a:r>
            <a:r>
              <a:rPr dirty="0"/>
              <a:t> </a:t>
            </a:r>
            <a:r>
              <a:rPr dirty="0" err="1"/>
              <a:t>lượng</a:t>
            </a:r>
            <a:r>
              <a:rPr dirty="0"/>
              <a:t> </a:t>
            </a:r>
            <a:r>
              <a:rPr dirty="0" err="1"/>
              <a:t>để</a:t>
            </a:r>
            <a:r>
              <a:rPr dirty="0"/>
              <a:t> </a:t>
            </a:r>
            <a:r>
              <a:rPr dirty="0" err="1"/>
              <a:t>giám</a:t>
            </a:r>
            <a:r>
              <a:rPr dirty="0"/>
              <a:t> </a:t>
            </a:r>
            <a:r>
              <a:rPr dirty="0" err="1"/>
              <a:t>sát</a:t>
            </a:r>
            <a:r>
              <a:rPr dirty="0"/>
              <a:t> </a:t>
            </a:r>
            <a:r>
              <a:rPr dirty="0" err="1"/>
              <a:t>và</a:t>
            </a:r>
            <a:r>
              <a:rPr dirty="0"/>
              <a:t> </a:t>
            </a:r>
            <a:r>
              <a:rPr dirty="0" err="1"/>
              <a:t>tối</a:t>
            </a:r>
            <a:r>
              <a:rPr dirty="0"/>
              <a:t> </a:t>
            </a:r>
            <a:r>
              <a:rPr dirty="0" err="1"/>
              <a:t>ưu</a:t>
            </a:r>
            <a:r>
              <a:rPr dirty="0"/>
              <a:t> </a:t>
            </a:r>
            <a:r>
              <a:rPr dirty="0" err="1"/>
              <a:t>hóa</a:t>
            </a:r>
            <a:r>
              <a:rPr dirty="0"/>
              <a:t> </a:t>
            </a:r>
            <a:r>
              <a:rPr dirty="0" err="1"/>
              <a:t>việc</a:t>
            </a:r>
            <a:r>
              <a:rPr dirty="0"/>
              <a:t> </a:t>
            </a:r>
            <a:r>
              <a:rPr dirty="0" err="1"/>
              <a:t>sử</a:t>
            </a:r>
            <a:r>
              <a:rPr dirty="0"/>
              <a:t> </a:t>
            </a:r>
            <a:r>
              <a:rPr dirty="0" err="1"/>
              <a:t>dụng</a:t>
            </a:r>
            <a:r>
              <a:rPr dirty="0"/>
              <a:t> </a:t>
            </a:r>
            <a:r>
              <a:rPr dirty="0" err="1"/>
              <a:t>năng</a:t>
            </a:r>
            <a:r>
              <a:rPr dirty="0"/>
              <a:t> </a:t>
            </a:r>
            <a:r>
              <a:rPr dirty="0" err="1"/>
              <a:t>lượng</a:t>
            </a:r>
            <a:r>
              <a:rPr dirty="0"/>
              <a:t> </a:t>
            </a:r>
            <a:r>
              <a:rPr dirty="0" err="1"/>
              <a:t>trong</a:t>
            </a:r>
            <a:r>
              <a:rPr dirty="0"/>
              <a:t> </a:t>
            </a:r>
            <a:r>
              <a:rPr dirty="0" err="1"/>
              <a:t>toàn</a:t>
            </a:r>
            <a:r>
              <a:rPr dirty="0"/>
              <a:t> </a:t>
            </a:r>
            <a:r>
              <a:rPr dirty="0" err="1"/>
              <a:t>bộ</a:t>
            </a:r>
            <a:r>
              <a:rPr dirty="0"/>
              <a:t> </a:t>
            </a:r>
            <a:r>
              <a:rPr dirty="0" err="1"/>
              <a:t>nhà</a:t>
            </a:r>
            <a:r>
              <a:rPr dirty="0"/>
              <a:t> </a:t>
            </a:r>
            <a:r>
              <a:rPr dirty="0" err="1"/>
              <a:t>máy</a:t>
            </a:r>
            <a:r>
              <a:rPr dirty="0"/>
              <a:t>.</a:t>
            </a:r>
          </a:p>
          <a:p>
            <a:pPr marL="1219170">
              <a:lnSpc>
                <a:spcPct val="120000"/>
              </a:lnSpc>
              <a:spcBef>
                <a:spcPts val="800"/>
              </a:spcBef>
              <a:buFont typeface="Wingdings" panose="05000000000000000000" pitchFamily="2" charset="2"/>
              <a:buChar char="Ø"/>
            </a:pPr>
            <a:r>
              <a:rPr dirty="0" err="1"/>
              <a:t>Đặt</a:t>
            </a:r>
            <a:r>
              <a:rPr dirty="0"/>
              <a:t> </a:t>
            </a:r>
            <a:r>
              <a:rPr dirty="0" err="1"/>
              <a:t>mục</a:t>
            </a:r>
            <a:r>
              <a:rPr dirty="0"/>
              <a:t> </a:t>
            </a:r>
            <a:r>
              <a:rPr dirty="0" err="1"/>
              <a:t>tiêu</a:t>
            </a:r>
            <a:r>
              <a:rPr dirty="0"/>
              <a:t> </a:t>
            </a:r>
            <a:r>
              <a:rPr dirty="0" err="1"/>
              <a:t>tiết</a:t>
            </a:r>
            <a:r>
              <a:rPr dirty="0"/>
              <a:t> </a:t>
            </a:r>
            <a:r>
              <a:rPr dirty="0" err="1"/>
              <a:t>kiệm</a:t>
            </a:r>
            <a:r>
              <a:rPr dirty="0"/>
              <a:t> </a:t>
            </a:r>
            <a:r>
              <a:rPr dirty="0" err="1"/>
              <a:t>năng</a:t>
            </a:r>
            <a:r>
              <a:rPr dirty="0"/>
              <a:t> </a:t>
            </a:r>
            <a:r>
              <a:rPr dirty="0" err="1"/>
              <a:t>lượng</a:t>
            </a:r>
            <a:r>
              <a:rPr dirty="0"/>
              <a:t> </a:t>
            </a:r>
            <a:r>
              <a:rPr dirty="0" err="1"/>
              <a:t>cụ</a:t>
            </a:r>
            <a:r>
              <a:rPr dirty="0"/>
              <a:t> </a:t>
            </a:r>
            <a:r>
              <a:rPr dirty="0" err="1"/>
              <a:t>thể</a:t>
            </a:r>
            <a:r>
              <a:rPr dirty="0"/>
              <a:t>, </a:t>
            </a:r>
            <a:r>
              <a:rPr dirty="0" err="1"/>
              <a:t>đo</a:t>
            </a:r>
            <a:r>
              <a:rPr dirty="0"/>
              <a:t> </a:t>
            </a:r>
            <a:r>
              <a:rPr dirty="0" err="1"/>
              <a:t>lường</a:t>
            </a:r>
            <a:r>
              <a:rPr dirty="0"/>
              <a:t> </a:t>
            </a:r>
            <a:r>
              <a:rPr dirty="0" err="1"/>
              <a:t>hiệu</a:t>
            </a:r>
            <a:r>
              <a:rPr dirty="0"/>
              <a:t> </a:t>
            </a:r>
            <a:r>
              <a:rPr dirty="0" err="1"/>
              <a:t>quả</a:t>
            </a:r>
            <a:r>
              <a:rPr dirty="0"/>
              <a:t> </a:t>
            </a:r>
            <a:r>
              <a:rPr dirty="0" err="1"/>
              <a:t>và</a:t>
            </a:r>
            <a:r>
              <a:rPr dirty="0"/>
              <a:t> </a:t>
            </a:r>
            <a:r>
              <a:rPr dirty="0" err="1"/>
              <a:t>cải</a:t>
            </a:r>
            <a:r>
              <a:rPr dirty="0"/>
              <a:t> </a:t>
            </a:r>
            <a:r>
              <a:rPr dirty="0" err="1"/>
              <a:t>tiến</a:t>
            </a:r>
            <a:r>
              <a:rPr dirty="0"/>
              <a:t> </a:t>
            </a:r>
            <a:r>
              <a:rPr dirty="0" err="1"/>
              <a:t>liên</a:t>
            </a:r>
            <a:r>
              <a:rPr dirty="0"/>
              <a:t> </a:t>
            </a:r>
            <a:r>
              <a:rPr dirty="0" err="1"/>
              <a:t>tục</a:t>
            </a:r>
            <a:r>
              <a:rPr dirty="0"/>
              <a:t>.</a:t>
            </a:r>
            <a:endParaRPr lang="en-US" dirty="0"/>
          </a:p>
          <a:p>
            <a:pPr marL="1219170">
              <a:lnSpc>
                <a:spcPct val="120000"/>
              </a:lnSpc>
              <a:spcBef>
                <a:spcPts val="800"/>
              </a:spcBef>
              <a:buFont typeface="Wingdings" panose="05000000000000000000" pitchFamily="2" charset="2"/>
              <a:buChar char="Ø"/>
            </a:pPr>
            <a:r>
              <a:rPr lang="vi-VN" dirty="0"/>
              <a:t>Tích hợp các chỉ tiêu tiết kiệm năng lượng vào KPI của từng bộ phận.</a:t>
            </a:r>
          </a:p>
          <a:p>
            <a:pPr marL="1219170">
              <a:lnSpc>
                <a:spcPct val="120000"/>
              </a:lnSpc>
              <a:spcBef>
                <a:spcPts val="800"/>
              </a:spcBef>
              <a:buFont typeface="Wingdings" panose="05000000000000000000" pitchFamily="2" charset="2"/>
              <a:buChar char="Ø"/>
            </a:pPr>
            <a:r>
              <a:rPr dirty="0" err="1"/>
              <a:t>Đào</a:t>
            </a:r>
            <a:r>
              <a:rPr dirty="0"/>
              <a:t> </a:t>
            </a:r>
            <a:r>
              <a:rPr dirty="0" err="1"/>
              <a:t>tạo</a:t>
            </a:r>
            <a:r>
              <a:rPr dirty="0"/>
              <a:t> </a:t>
            </a:r>
            <a:r>
              <a:rPr dirty="0" err="1"/>
              <a:t>nhân</a:t>
            </a:r>
            <a:r>
              <a:rPr dirty="0"/>
              <a:t> </a:t>
            </a:r>
            <a:r>
              <a:rPr dirty="0" err="1"/>
              <a:t>viên</a:t>
            </a:r>
            <a:r>
              <a:rPr dirty="0"/>
              <a:t> </a:t>
            </a:r>
            <a:r>
              <a:rPr dirty="0" err="1"/>
              <a:t>về</a:t>
            </a:r>
            <a:r>
              <a:rPr dirty="0"/>
              <a:t> </a:t>
            </a:r>
            <a:r>
              <a:rPr dirty="0" err="1"/>
              <a:t>nhận</a:t>
            </a:r>
            <a:r>
              <a:rPr dirty="0"/>
              <a:t> </a:t>
            </a:r>
            <a:r>
              <a:rPr dirty="0" err="1"/>
              <a:t>thức</a:t>
            </a:r>
            <a:r>
              <a:rPr dirty="0"/>
              <a:t> </a:t>
            </a:r>
            <a:r>
              <a:rPr dirty="0" err="1"/>
              <a:t>và</a:t>
            </a:r>
            <a:r>
              <a:rPr dirty="0"/>
              <a:t> </a:t>
            </a:r>
            <a:r>
              <a:rPr dirty="0" err="1"/>
              <a:t>kỹ</a:t>
            </a:r>
            <a:r>
              <a:rPr dirty="0"/>
              <a:t> </a:t>
            </a:r>
            <a:r>
              <a:rPr dirty="0" err="1"/>
              <a:t>thuật</a:t>
            </a:r>
            <a:r>
              <a:rPr dirty="0"/>
              <a:t> </a:t>
            </a:r>
            <a:r>
              <a:rPr dirty="0" err="1"/>
              <a:t>tiết</a:t>
            </a:r>
            <a:r>
              <a:rPr dirty="0"/>
              <a:t> </a:t>
            </a:r>
            <a:r>
              <a:rPr dirty="0" err="1"/>
              <a:t>kiệm</a:t>
            </a:r>
            <a:r>
              <a:rPr dirty="0"/>
              <a:t> </a:t>
            </a:r>
            <a:r>
              <a:rPr dirty="0" err="1"/>
              <a:t>năng</a:t>
            </a:r>
            <a:r>
              <a:rPr dirty="0"/>
              <a:t> </a:t>
            </a:r>
            <a:r>
              <a:rPr dirty="0" err="1"/>
              <a:t>lượng</a:t>
            </a:r>
            <a:r>
              <a:rPr dirty="0"/>
              <a:t>.</a:t>
            </a:r>
          </a:p>
          <a:p>
            <a:pPr marL="139700" indent="0">
              <a:lnSpc>
                <a:spcPct val="120000"/>
              </a:lnSpc>
              <a:spcBef>
                <a:spcPts val="800"/>
              </a:spcBef>
              <a:buNone/>
            </a:pPr>
            <a:r>
              <a:rPr lang="en-US" b="1" dirty="0" err="1"/>
              <a:t>Hi</a:t>
            </a:r>
            <a:r>
              <a:rPr b="1" dirty="0" err="1"/>
              <a:t>ệu</a:t>
            </a:r>
            <a:r>
              <a:rPr b="1" dirty="0"/>
              <a:t> </a:t>
            </a:r>
            <a:r>
              <a:rPr b="1" dirty="0" err="1"/>
              <a:t>quả</a:t>
            </a:r>
            <a:r>
              <a:rPr b="1" dirty="0"/>
              <a:t>:</a:t>
            </a:r>
          </a:p>
          <a:p>
            <a:pPr marL="1244570" indent="-342900">
              <a:lnSpc>
                <a:spcPct val="120000"/>
              </a:lnSpc>
              <a:spcBef>
                <a:spcPts val="800"/>
              </a:spcBef>
              <a:buFont typeface="Wingdings" panose="05000000000000000000" pitchFamily="2" charset="2"/>
              <a:buChar char="Ø"/>
            </a:pPr>
            <a:r>
              <a:rPr dirty="0" err="1"/>
              <a:t>Giảm</a:t>
            </a:r>
            <a:r>
              <a:rPr dirty="0"/>
              <a:t> </a:t>
            </a:r>
            <a:r>
              <a:rPr dirty="0" err="1"/>
              <a:t>tiêu</a:t>
            </a:r>
            <a:r>
              <a:rPr dirty="0"/>
              <a:t> </a:t>
            </a:r>
            <a:r>
              <a:rPr dirty="0" err="1"/>
              <a:t>thụ</a:t>
            </a:r>
            <a:r>
              <a:rPr dirty="0"/>
              <a:t> </a:t>
            </a:r>
            <a:r>
              <a:rPr dirty="0" err="1"/>
              <a:t>năng</a:t>
            </a:r>
            <a:r>
              <a:rPr dirty="0"/>
              <a:t> </a:t>
            </a:r>
            <a:r>
              <a:rPr dirty="0" err="1"/>
              <a:t>lượng</a:t>
            </a:r>
            <a:r>
              <a:rPr dirty="0"/>
              <a:t> </a:t>
            </a:r>
            <a:r>
              <a:rPr dirty="0" err="1"/>
              <a:t>từ</a:t>
            </a:r>
            <a:r>
              <a:rPr dirty="0"/>
              <a:t> 5-20%.</a:t>
            </a:r>
          </a:p>
          <a:p>
            <a:pPr marL="1244570" indent="-342900">
              <a:lnSpc>
                <a:spcPct val="120000"/>
              </a:lnSpc>
              <a:spcBef>
                <a:spcPts val="800"/>
              </a:spcBef>
              <a:buFont typeface="Wingdings" panose="05000000000000000000" pitchFamily="2" charset="2"/>
              <a:buChar char="Ø"/>
            </a:pPr>
            <a:r>
              <a:rPr dirty="0" err="1"/>
              <a:t>Nâng</a:t>
            </a:r>
            <a:r>
              <a:rPr dirty="0"/>
              <a:t> </a:t>
            </a:r>
            <a:r>
              <a:rPr dirty="0" err="1"/>
              <a:t>cao</a:t>
            </a:r>
            <a:r>
              <a:rPr dirty="0"/>
              <a:t> </a:t>
            </a:r>
            <a:r>
              <a:rPr dirty="0" err="1"/>
              <a:t>hiệu</a:t>
            </a:r>
            <a:r>
              <a:rPr dirty="0"/>
              <a:t> </a:t>
            </a:r>
            <a:r>
              <a:rPr dirty="0" err="1"/>
              <a:t>quả</a:t>
            </a:r>
            <a:r>
              <a:rPr dirty="0"/>
              <a:t> </a:t>
            </a:r>
            <a:r>
              <a:rPr dirty="0" err="1"/>
              <a:t>sản</a:t>
            </a:r>
            <a:r>
              <a:rPr dirty="0"/>
              <a:t> </a:t>
            </a:r>
            <a:r>
              <a:rPr dirty="0" err="1"/>
              <a:t>xuất</a:t>
            </a:r>
            <a:r>
              <a:rPr dirty="0"/>
              <a:t> </a:t>
            </a:r>
            <a:r>
              <a:rPr dirty="0" err="1"/>
              <a:t>và</a:t>
            </a:r>
            <a:r>
              <a:rPr dirty="0"/>
              <a:t> </a:t>
            </a:r>
            <a:r>
              <a:rPr dirty="0" err="1"/>
              <a:t>đáp</a:t>
            </a:r>
            <a:r>
              <a:rPr dirty="0"/>
              <a:t> </a:t>
            </a:r>
            <a:r>
              <a:rPr dirty="0" err="1"/>
              <a:t>ứng</a:t>
            </a:r>
            <a:r>
              <a:rPr dirty="0"/>
              <a:t> </a:t>
            </a:r>
            <a:r>
              <a:rPr dirty="0" err="1"/>
              <a:t>các</a:t>
            </a:r>
            <a:r>
              <a:rPr dirty="0"/>
              <a:t> </a:t>
            </a:r>
            <a:r>
              <a:rPr dirty="0" err="1"/>
              <a:t>tiêu</a:t>
            </a:r>
            <a:r>
              <a:rPr dirty="0"/>
              <a:t> </a:t>
            </a:r>
            <a:r>
              <a:rPr dirty="0" err="1"/>
              <a:t>chuẩn</a:t>
            </a:r>
            <a:r>
              <a:rPr dirty="0"/>
              <a:t> </a:t>
            </a:r>
            <a:r>
              <a:rPr dirty="0" err="1"/>
              <a:t>quốc</a:t>
            </a:r>
            <a:r>
              <a:rPr dirty="0"/>
              <a:t> </a:t>
            </a:r>
            <a:r>
              <a:rPr dirty="0" err="1"/>
              <a:t>tế</a:t>
            </a:r>
            <a:r>
              <a:rPr dirty="0"/>
              <a:t> </a:t>
            </a:r>
            <a:r>
              <a:rPr dirty="0" err="1"/>
              <a:t>về</a:t>
            </a:r>
            <a:r>
              <a:rPr dirty="0"/>
              <a:t> </a:t>
            </a:r>
            <a:r>
              <a:rPr dirty="0" err="1"/>
              <a:t>môi</a:t>
            </a:r>
            <a:r>
              <a:rPr dirty="0"/>
              <a:t> </a:t>
            </a:r>
            <a:r>
              <a:rPr dirty="0" err="1"/>
              <a:t>trường</a:t>
            </a:r>
            <a:r>
              <a:rPr dirty="0"/>
              <a:t>.</a:t>
            </a:r>
          </a:p>
        </p:txBody>
      </p:sp>
      <p:sp>
        <p:nvSpPr>
          <p:cNvPr id="5" name="Title 1"/>
          <p:cNvSpPr txBox="1">
            <a:spLocks/>
          </p:cNvSpPr>
          <p:nvPr/>
        </p:nvSpPr>
        <p:spPr>
          <a:xfrm>
            <a:off x="-293914" y="1171054"/>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2400" dirty="0">
                <a:solidFill>
                  <a:schemeClr val="accent1">
                    <a:lumMod val="50000"/>
                  </a:schemeClr>
                </a:solidFill>
                <a:latin typeface="+mn-lt"/>
              </a:rPr>
              <a:t>Giải pháp tiết kiệm năng lượng trong ngành chế biến hải sản</a:t>
            </a:r>
          </a:p>
        </p:txBody>
      </p:sp>
    </p:spTree>
    <p:extLst>
      <p:ext uri="{BB962C8B-B14F-4D97-AF65-F5344CB8AC3E}">
        <p14:creationId xmlns:p14="http://schemas.microsoft.com/office/powerpoint/2010/main" val="70310792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3F03C-9ACA-1DE5-0BF4-9686206CCDB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06F5DD-9336-F157-DBBD-E9F98DFAD133}"/>
              </a:ext>
            </a:extLst>
          </p:cNvPr>
          <p:cNvSpPr>
            <a:spLocks noGrp="1"/>
          </p:cNvSpPr>
          <p:nvPr>
            <p:ph type="title" idx="4294967295"/>
          </p:nvPr>
        </p:nvSpPr>
        <p:spPr>
          <a:xfrm>
            <a:off x="179615" y="918490"/>
            <a:ext cx="10821212" cy="654050"/>
          </a:xfrm>
        </p:spPr>
        <p:txBody>
          <a:bodyPr>
            <a:normAutofit/>
          </a:bodyPr>
          <a:lstStyle/>
          <a:p>
            <a:pPr algn="ctr"/>
            <a:r>
              <a:rPr lang="en-US" sz="2400" dirty="0">
                <a:solidFill>
                  <a:schemeClr val="accent1">
                    <a:lumMod val="50000"/>
                  </a:schemeClr>
                </a:solidFill>
                <a:latin typeface="+mn-lt"/>
              </a:rPr>
              <a:t>Giải pháp tiết kiệm năng lượng ngành chế biến hải sản trên thế giới</a:t>
            </a:r>
            <a:endParaRPr sz="2400"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021F4188-196D-EFFD-A19A-89674A8DBE44}"/>
              </a:ext>
            </a:extLst>
          </p:cNvPr>
          <p:cNvSpPr txBox="1"/>
          <p:nvPr/>
        </p:nvSpPr>
        <p:spPr>
          <a:xfrm>
            <a:off x="636815" y="1482189"/>
            <a:ext cx="11045734" cy="1692771"/>
          </a:xfrm>
          <a:prstGeom prst="rect">
            <a:avLst/>
          </a:prstGeom>
          <a:noFill/>
        </p:spPr>
        <p:txBody>
          <a:bodyPr wrap="square">
            <a:spAutoFit/>
          </a:bodyPr>
          <a:lstStyle/>
          <a:p>
            <a:pPr>
              <a:lnSpc>
                <a:spcPct val="130000"/>
              </a:lnSpc>
            </a:pPr>
            <a:r>
              <a:rPr lang="vi-VN" sz="2000" b="1" dirty="0"/>
              <a:t>Các Sáng Kiến Về Hiệu Quả Năng Lượng của </a:t>
            </a:r>
            <a:r>
              <a:rPr lang="vi-VN" sz="2000" b="1" dirty="0" err="1"/>
              <a:t>Whitby</a:t>
            </a:r>
            <a:r>
              <a:rPr lang="vi-VN" sz="2000" b="1" dirty="0"/>
              <a:t> </a:t>
            </a:r>
            <a:r>
              <a:rPr lang="vi-VN" sz="2000" b="1" dirty="0" err="1"/>
              <a:t>Seafoods</a:t>
            </a:r>
            <a:endParaRPr lang="en-US" sz="2000" b="1" dirty="0"/>
          </a:p>
          <a:p>
            <a:pPr marL="342900" indent="-342900">
              <a:lnSpc>
                <a:spcPct val="130000"/>
              </a:lnSpc>
              <a:buFont typeface="Wingdings" pitchFamily="2" charset="2"/>
              <a:buChar char="v"/>
            </a:pPr>
            <a:r>
              <a:rPr lang="en-US" sz="2000" b="1" dirty="0"/>
              <a:t>Công ty:</a:t>
            </a:r>
            <a:r>
              <a:rPr lang="en-US" sz="2000" dirty="0"/>
              <a:t> Whitby Seafoods</a:t>
            </a:r>
          </a:p>
          <a:p>
            <a:pPr marL="342900" indent="-342900">
              <a:lnSpc>
                <a:spcPct val="130000"/>
              </a:lnSpc>
              <a:buFont typeface="Wingdings" pitchFamily="2" charset="2"/>
              <a:buChar char="v"/>
            </a:pPr>
            <a:r>
              <a:rPr lang="en-US" sz="2000" b="1" dirty="0" err="1"/>
              <a:t>Vị</a:t>
            </a:r>
            <a:r>
              <a:rPr lang="en-US" sz="2000" b="1" dirty="0"/>
              <a:t> </a:t>
            </a:r>
            <a:r>
              <a:rPr lang="en-US" sz="2000" b="1" dirty="0" err="1"/>
              <a:t>trí</a:t>
            </a:r>
            <a:r>
              <a:rPr lang="en-US" sz="2000" b="1" dirty="0"/>
              <a:t>:</a:t>
            </a:r>
            <a:r>
              <a:rPr lang="en-US" sz="2000" dirty="0"/>
              <a:t> Vương </a:t>
            </a:r>
            <a:r>
              <a:rPr lang="en-US" sz="2000" dirty="0" err="1"/>
              <a:t>quốc</a:t>
            </a:r>
            <a:r>
              <a:rPr lang="en-US" sz="2000" dirty="0"/>
              <a:t> Anh(https://www.whitby-seafoods.com/)</a:t>
            </a:r>
          </a:p>
          <a:p>
            <a:pPr marL="342900" indent="-342900">
              <a:lnSpc>
                <a:spcPct val="130000"/>
              </a:lnSpc>
              <a:buFont typeface="Wingdings" pitchFamily="2" charset="2"/>
              <a:buChar char="v"/>
            </a:pPr>
            <a:r>
              <a:rPr lang="en-US" sz="2000" b="1" dirty="0" err="1"/>
              <a:t>Ngành</a:t>
            </a:r>
            <a:r>
              <a:rPr lang="en-US" sz="2000" b="1" dirty="0"/>
              <a:t>:</a:t>
            </a:r>
            <a:r>
              <a:rPr lang="en-US" sz="2000" dirty="0"/>
              <a:t> </a:t>
            </a:r>
            <a:r>
              <a:rPr lang="en-US" sz="2000" dirty="0" err="1"/>
              <a:t>Chế</a:t>
            </a:r>
            <a:r>
              <a:rPr lang="en-US" sz="2000" dirty="0"/>
              <a:t> </a:t>
            </a:r>
            <a:r>
              <a:rPr lang="en-US" sz="2000" dirty="0" err="1"/>
              <a:t>biến</a:t>
            </a:r>
            <a:r>
              <a:rPr lang="en-US" sz="2000" dirty="0"/>
              <a:t> </a:t>
            </a:r>
            <a:r>
              <a:rPr lang="en-US" sz="2000" dirty="0" err="1"/>
              <a:t>hải</a:t>
            </a:r>
            <a:r>
              <a:rPr lang="en-US" sz="2000" dirty="0"/>
              <a:t> </a:t>
            </a:r>
            <a:r>
              <a:rPr lang="en-US" sz="2000" dirty="0" err="1"/>
              <a:t>sản</a:t>
            </a:r>
            <a:endParaRPr lang="en-US" sz="2000" dirty="0"/>
          </a:p>
        </p:txBody>
      </p:sp>
      <p:pic>
        <p:nvPicPr>
          <p:cNvPr id="1026" name="Picture 2" descr="Whitby Seafoods Ltd scraps merger plans after price hike warning">
            <a:extLst>
              <a:ext uri="{FF2B5EF4-FFF2-40B4-BE49-F238E27FC236}">
                <a16:creationId xmlns:a16="http://schemas.microsoft.com/office/drawing/2014/main" id="{35C627DA-0588-06D1-B81F-C8C57569C2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1143" y="3266069"/>
            <a:ext cx="4171406" cy="234641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36815" y="3083851"/>
            <a:ext cx="6874328" cy="3293209"/>
          </a:xfrm>
          <a:prstGeom prst="rect">
            <a:avLst/>
          </a:prstGeom>
        </p:spPr>
        <p:txBody>
          <a:bodyPr wrap="square">
            <a:spAutoFit/>
          </a:bodyPr>
          <a:lstStyle/>
          <a:p>
            <a:pPr marL="342900" indent="-342900" algn="just">
              <a:lnSpc>
                <a:spcPct val="130000"/>
              </a:lnSpc>
              <a:buFont typeface="Wingdings" pitchFamily="2" charset="2"/>
              <a:buChar char="v"/>
            </a:pPr>
            <a:r>
              <a:rPr lang="en-US" sz="2000" b="1" dirty="0" err="1"/>
              <a:t>Bối</a:t>
            </a:r>
            <a:r>
              <a:rPr lang="en-US" sz="2000" b="1" dirty="0"/>
              <a:t> </a:t>
            </a:r>
            <a:r>
              <a:rPr lang="en-US" sz="2000" b="1" dirty="0" err="1"/>
              <a:t>cảnh</a:t>
            </a:r>
            <a:r>
              <a:rPr lang="en-US" sz="2000" b="1" dirty="0"/>
              <a:t>: </a:t>
            </a:r>
            <a:r>
              <a:rPr lang="vi-VN" sz="2000" dirty="0" err="1"/>
              <a:t>Whitby</a:t>
            </a:r>
            <a:r>
              <a:rPr lang="vi-VN" sz="2000" dirty="0"/>
              <a:t> </a:t>
            </a:r>
            <a:r>
              <a:rPr lang="vi-VN" sz="2000" dirty="0" err="1"/>
              <a:t>Seafoods</a:t>
            </a:r>
            <a:r>
              <a:rPr lang="vi-VN" sz="2000" dirty="0"/>
              <a:t>, một </a:t>
            </a:r>
            <a:r>
              <a:rPr lang="en-US" sz="2000" dirty="0" err="1"/>
              <a:t>công</a:t>
            </a:r>
            <a:r>
              <a:rPr lang="en-US" sz="2000" dirty="0"/>
              <a:t> ty</a:t>
            </a:r>
            <a:r>
              <a:rPr lang="vi-VN" sz="2000" dirty="0"/>
              <a:t> sản xuất </a:t>
            </a:r>
            <a:r>
              <a:rPr lang="en-US" sz="2000" dirty="0" err="1"/>
              <a:t>tôm</a:t>
            </a:r>
            <a:r>
              <a:rPr lang="vi-VN" sz="2000" dirty="0"/>
              <a:t> hàng đầu tại Anh, đã gặp thách thức trong việc giám sát và quản lý mức tiêu thụ năng lượng trong các hoạt động sản xuất của mình. Trước tình trạng chi phí năng lượng gia tăng và cam kết hướng tới phát triển bền vững, công ty đã tìm cách có được cái nhìn chi tiết về việc sử dụng năng lượng để xác định các điểm không hiệu quả và thực hiện các biện pháp khắc phục.</a:t>
            </a:r>
            <a:endParaRPr lang="en-US" sz="2000" dirty="0"/>
          </a:p>
        </p:txBody>
      </p:sp>
    </p:spTree>
    <p:extLst>
      <p:ext uri="{BB962C8B-B14F-4D97-AF65-F5344CB8AC3E}">
        <p14:creationId xmlns:p14="http://schemas.microsoft.com/office/powerpoint/2010/main" val="238549994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A6529-B4EE-4C31-33D1-E09AD8E03DC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5917D8F-6BAF-48B4-8638-D40492463B09}"/>
              </a:ext>
            </a:extLst>
          </p:cNvPr>
          <p:cNvSpPr txBox="1"/>
          <p:nvPr/>
        </p:nvSpPr>
        <p:spPr>
          <a:xfrm>
            <a:off x="604158" y="1729456"/>
            <a:ext cx="10896323" cy="1508105"/>
          </a:xfrm>
          <a:prstGeom prst="rect">
            <a:avLst/>
          </a:prstGeom>
          <a:noFill/>
        </p:spPr>
        <p:txBody>
          <a:bodyPr wrap="square">
            <a:spAutoFit/>
          </a:bodyPr>
          <a:lstStyle/>
          <a:p>
            <a:r>
              <a:rPr lang="en-US" sz="2000" b="1" dirty="0" err="1">
                <a:solidFill>
                  <a:schemeClr val="accent1">
                    <a:lumMod val="50000"/>
                  </a:schemeClr>
                </a:solidFill>
              </a:rPr>
              <a:t>Biện</a:t>
            </a:r>
            <a:r>
              <a:rPr lang="en-US" sz="2000" b="1" dirty="0">
                <a:solidFill>
                  <a:schemeClr val="accent1">
                    <a:lumMod val="50000"/>
                  </a:schemeClr>
                </a:solidFill>
              </a:rPr>
              <a:t> Pháp </a:t>
            </a:r>
            <a:r>
              <a:rPr lang="en-US" sz="2000" b="1" dirty="0" err="1">
                <a:solidFill>
                  <a:schemeClr val="accent1">
                    <a:lumMod val="50000"/>
                  </a:schemeClr>
                </a:solidFill>
              </a:rPr>
              <a:t>Đã</a:t>
            </a:r>
            <a:r>
              <a:rPr lang="en-US" sz="2000" b="1" dirty="0">
                <a:solidFill>
                  <a:schemeClr val="accent1">
                    <a:lumMod val="50000"/>
                  </a:schemeClr>
                </a:solidFill>
              </a:rPr>
              <a:t> </a:t>
            </a:r>
            <a:r>
              <a:rPr lang="en-US" sz="2000" b="1" dirty="0" err="1">
                <a:solidFill>
                  <a:schemeClr val="accent1">
                    <a:lumMod val="50000"/>
                  </a:schemeClr>
                </a:solidFill>
              </a:rPr>
              <a:t>Triển</a:t>
            </a:r>
            <a:r>
              <a:rPr lang="en-US" sz="2000" b="1" dirty="0">
                <a:solidFill>
                  <a:schemeClr val="accent1">
                    <a:lumMod val="50000"/>
                  </a:schemeClr>
                </a:solidFill>
              </a:rPr>
              <a:t> Khai: </a:t>
            </a:r>
            <a:r>
              <a:rPr lang="en-US" sz="2000" b="1" dirty="0" err="1">
                <a:solidFill>
                  <a:schemeClr val="accent1">
                    <a:lumMod val="50000"/>
                  </a:schemeClr>
                </a:solidFill>
              </a:rPr>
              <a:t>Triển</a:t>
            </a:r>
            <a:r>
              <a:rPr lang="en-US" sz="2000" b="1" dirty="0">
                <a:solidFill>
                  <a:schemeClr val="accent1">
                    <a:lumMod val="50000"/>
                  </a:schemeClr>
                </a:solidFill>
              </a:rPr>
              <a:t> Khai </a:t>
            </a:r>
            <a:r>
              <a:rPr lang="en-US" sz="2000" b="1" dirty="0" err="1">
                <a:solidFill>
                  <a:schemeClr val="accent1">
                    <a:lumMod val="50000"/>
                  </a:schemeClr>
                </a:solidFill>
              </a:rPr>
              <a:t>Hệ</a:t>
            </a:r>
            <a:r>
              <a:rPr lang="en-US" sz="2000" b="1" dirty="0">
                <a:solidFill>
                  <a:schemeClr val="accent1">
                    <a:lumMod val="50000"/>
                  </a:schemeClr>
                </a:solidFill>
              </a:rPr>
              <a:t> </a:t>
            </a:r>
            <a:r>
              <a:rPr lang="en-US" sz="2000" b="1" dirty="0" err="1">
                <a:solidFill>
                  <a:schemeClr val="accent1">
                    <a:lumMod val="50000"/>
                  </a:schemeClr>
                </a:solidFill>
              </a:rPr>
              <a:t>Thống</a:t>
            </a:r>
            <a:r>
              <a:rPr lang="en-US" sz="2000" b="1" dirty="0">
                <a:solidFill>
                  <a:schemeClr val="accent1">
                    <a:lumMod val="50000"/>
                  </a:schemeClr>
                </a:solidFill>
              </a:rPr>
              <a:t> </a:t>
            </a:r>
            <a:r>
              <a:rPr lang="en-US" sz="2000" b="1" dirty="0" err="1">
                <a:solidFill>
                  <a:schemeClr val="accent1">
                    <a:lumMod val="50000"/>
                  </a:schemeClr>
                </a:solidFill>
              </a:rPr>
              <a:t>Giám</a:t>
            </a:r>
            <a:r>
              <a:rPr lang="en-US" sz="2000" b="1" dirty="0">
                <a:solidFill>
                  <a:schemeClr val="accent1">
                    <a:lumMod val="50000"/>
                  </a:schemeClr>
                </a:solidFill>
              </a:rPr>
              <a:t> </a:t>
            </a:r>
            <a:r>
              <a:rPr lang="en-US" sz="2000" b="1" dirty="0" err="1">
                <a:solidFill>
                  <a:schemeClr val="accent1">
                    <a:lumMod val="50000"/>
                  </a:schemeClr>
                </a:solidFill>
              </a:rPr>
              <a:t>Sát</a:t>
            </a:r>
            <a:r>
              <a:rPr lang="en-US" sz="2000" b="1" dirty="0">
                <a:solidFill>
                  <a:schemeClr val="accent1">
                    <a:lumMod val="50000"/>
                  </a:schemeClr>
                </a:solidFill>
              </a:rPr>
              <a:t> RS Industria.</a:t>
            </a:r>
          </a:p>
          <a:p>
            <a:r>
              <a:rPr lang="vi-VN" sz="1800" dirty="0">
                <a:solidFill>
                  <a:schemeClr val="tx1"/>
                </a:solidFill>
              </a:rPr>
              <a:t>Whitby Seafoods đã hợp tác với RS Industria để lắp đặt một hệ thống giám sát năng lượng liên tục trên 49 thiết bị tiêu tốn nhiều năng lượng, bao gồm thiết bị trong kho lạnh, phòng sản xuất amoniac, và các dây chuyền đóng gói và phủ. Hệ thống này cho phép thu thập dữ liệu theo thời gian thực về mức tiêu thụ năng lượng.</a:t>
            </a:r>
            <a:endParaRPr lang="en-US" sz="1800" dirty="0">
              <a:solidFill>
                <a:schemeClr val="tx1"/>
              </a:solidFill>
            </a:endParaRPr>
          </a:p>
        </p:txBody>
      </p:sp>
      <p:pic>
        <p:nvPicPr>
          <p:cNvPr id="2050" name="Picture 2" descr="Telemetry Dashboard Laptop-1">
            <a:extLst>
              <a:ext uri="{FF2B5EF4-FFF2-40B4-BE49-F238E27FC236}">
                <a16:creationId xmlns:a16="http://schemas.microsoft.com/office/drawing/2014/main" id="{C2822CFE-6F82-2B85-A367-369DBF685B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2385" y="4337620"/>
            <a:ext cx="3679377" cy="245291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9D59069-CC45-53FA-32F9-BB8B199561BA}"/>
              </a:ext>
            </a:extLst>
          </p:cNvPr>
          <p:cNvSpPr txBox="1"/>
          <p:nvPr/>
        </p:nvSpPr>
        <p:spPr>
          <a:xfrm>
            <a:off x="604158" y="3429000"/>
            <a:ext cx="7839528" cy="3170099"/>
          </a:xfrm>
          <a:prstGeom prst="rect">
            <a:avLst/>
          </a:prstGeom>
          <a:noFill/>
        </p:spPr>
        <p:txBody>
          <a:bodyPr wrap="square">
            <a:spAutoFit/>
          </a:bodyPr>
          <a:lstStyle/>
          <a:p>
            <a:r>
              <a:rPr lang="en-US" sz="2000" b="1" dirty="0" err="1">
                <a:solidFill>
                  <a:schemeClr val="accent1">
                    <a:lumMod val="50000"/>
                  </a:schemeClr>
                </a:solidFill>
              </a:rPr>
              <a:t>Kết</a:t>
            </a:r>
            <a:r>
              <a:rPr lang="en-US" sz="2000" b="1" dirty="0">
                <a:solidFill>
                  <a:schemeClr val="accent1">
                    <a:lumMod val="50000"/>
                  </a:schemeClr>
                </a:solidFill>
              </a:rPr>
              <a:t> </a:t>
            </a:r>
            <a:r>
              <a:rPr lang="en-US" sz="2000" b="1" dirty="0" err="1">
                <a:solidFill>
                  <a:schemeClr val="accent1">
                    <a:lumMod val="50000"/>
                  </a:schemeClr>
                </a:solidFill>
              </a:rPr>
              <a:t>quả</a:t>
            </a:r>
            <a:endParaRPr lang="en-US" sz="2000" b="1" dirty="0">
              <a:solidFill>
                <a:schemeClr val="accent1">
                  <a:lumMod val="50000"/>
                </a:schemeClr>
              </a:solidFill>
            </a:endParaRPr>
          </a:p>
          <a:p>
            <a:pPr marL="285750" indent="-285750" algn="just">
              <a:buFont typeface="Wingdings" pitchFamily="2" charset="2"/>
              <a:buChar char="v"/>
            </a:pPr>
            <a:r>
              <a:rPr lang="en-US" sz="1800" b="1" dirty="0" err="1"/>
              <a:t>Nâng</a:t>
            </a:r>
            <a:r>
              <a:rPr lang="en-US" sz="1800" b="1" dirty="0"/>
              <a:t> </a:t>
            </a:r>
            <a:r>
              <a:rPr lang="en-US" sz="1800" b="1" dirty="0" err="1"/>
              <a:t>cao</a:t>
            </a:r>
            <a:r>
              <a:rPr lang="en-US" sz="1800" b="1" dirty="0"/>
              <a:t> </a:t>
            </a:r>
            <a:r>
              <a:rPr lang="en-US" sz="1800" b="1" dirty="0" err="1"/>
              <a:t>khả</a:t>
            </a:r>
            <a:r>
              <a:rPr lang="en-US" sz="1800" b="1" dirty="0"/>
              <a:t> </a:t>
            </a:r>
            <a:r>
              <a:rPr lang="en-US" sz="1800" b="1" dirty="0" err="1"/>
              <a:t>năng</a:t>
            </a:r>
            <a:r>
              <a:rPr lang="en-US" sz="1800" b="1" dirty="0"/>
              <a:t> </a:t>
            </a:r>
            <a:r>
              <a:rPr lang="en-US" sz="1800" b="1" dirty="0" err="1"/>
              <a:t>quan</a:t>
            </a:r>
            <a:r>
              <a:rPr lang="en-US" sz="1800" b="1" dirty="0"/>
              <a:t> </a:t>
            </a:r>
            <a:r>
              <a:rPr lang="en-US" sz="1800" b="1" dirty="0" err="1"/>
              <a:t>sát</a:t>
            </a:r>
            <a:r>
              <a:rPr lang="en-US" sz="1800" b="1" dirty="0"/>
              <a:t>: </a:t>
            </a:r>
            <a:r>
              <a:rPr lang="vi-VN" sz="1800" dirty="0"/>
              <a:t>Hệ thống giám sát cung cấp thông tin chi tiết về mức tiêu thụ năng lượng ở cấp độ địa điểm, dây chuyền và thiết bị, giúp đưa ra các quyết định sáng suốt hơn.</a:t>
            </a:r>
            <a:endParaRPr lang="en-US" sz="1800" dirty="0"/>
          </a:p>
          <a:p>
            <a:pPr marL="285750" indent="-285750" algn="just">
              <a:buFont typeface="Wingdings" pitchFamily="2" charset="2"/>
              <a:buChar char="v"/>
            </a:pPr>
            <a:r>
              <a:rPr lang="en-US" sz="1800" b="1" dirty="0" err="1"/>
              <a:t>Xác</a:t>
            </a:r>
            <a:r>
              <a:rPr lang="en-US" sz="1800" b="1" dirty="0"/>
              <a:t> </a:t>
            </a:r>
            <a:r>
              <a:rPr lang="en-US" sz="1800" b="1" dirty="0" err="1"/>
              <a:t>định</a:t>
            </a:r>
            <a:r>
              <a:rPr lang="en-US" sz="1800" b="1" dirty="0"/>
              <a:t> </a:t>
            </a:r>
            <a:r>
              <a:rPr lang="en-US" sz="1800" b="1" dirty="0" err="1"/>
              <a:t>nhanh</a:t>
            </a:r>
            <a:r>
              <a:rPr lang="en-US" sz="1800" b="1" dirty="0"/>
              <a:t> </a:t>
            </a:r>
            <a:r>
              <a:rPr lang="en-US" sz="1800" b="1" dirty="0" err="1"/>
              <a:t>các</a:t>
            </a:r>
            <a:r>
              <a:rPr lang="en-US" sz="1800" b="1" dirty="0"/>
              <a:t> </a:t>
            </a:r>
            <a:r>
              <a:rPr lang="en-US" sz="1800" b="1" dirty="0" err="1"/>
              <a:t>điểm</a:t>
            </a:r>
            <a:r>
              <a:rPr lang="en-US" sz="1800" b="1" dirty="0"/>
              <a:t> </a:t>
            </a:r>
            <a:r>
              <a:rPr lang="en-US" sz="1800" b="1" dirty="0" err="1"/>
              <a:t>kém</a:t>
            </a:r>
            <a:r>
              <a:rPr lang="en-US" sz="1800" b="1" dirty="0"/>
              <a:t> </a:t>
            </a:r>
            <a:r>
              <a:rPr lang="en-US" sz="1800" b="1" dirty="0" err="1"/>
              <a:t>hiệu</a:t>
            </a:r>
            <a:r>
              <a:rPr lang="en-US" sz="1800" b="1" dirty="0"/>
              <a:t> </a:t>
            </a:r>
            <a:r>
              <a:rPr lang="en-US" sz="1800" b="1" dirty="0" err="1"/>
              <a:t>quả</a:t>
            </a:r>
            <a:r>
              <a:rPr lang="en-US" sz="1800" b="1" dirty="0"/>
              <a:t>: </a:t>
            </a:r>
            <a:r>
              <a:rPr lang="vi-VN" sz="1800" dirty="0"/>
              <a:t>Dữ liệu theo thời gian thực cho phép phát hiện nhanh các điểm kém hiệu quả, chẳng hạn như thiết bị hoạt động không cần thiết trong thời gian không sản xuất, từ đó đưa ra các hành động khắc phục kịp thời.</a:t>
            </a:r>
            <a:endParaRPr lang="en-US" sz="1800" dirty="0"/>
          </a:p>
          <a:p>
            <a:pPr marL="285750" indent="-285750" algn="just">
              <a:buFont typeface="Wingdings" pitchFamily="2" charset="2"/>
              <a:buChar char="v"/>
            </a:pPr>
            <a:r>
              <a:rPr lang="en-US" sz="1800" b="1" dirty="0" err="1"/>
              <a:t>Thúc</a:t>
            </a:r>
            <a:r>
              <a:rPr lang="en-US" sz="1800" b="1" dirty="0"/>
              <a:t> </a:t>
            </a:r>
            <a:r>
              <a:rPr lang="en-US" sz="1800" b="1" dirty="0" err="1"/>
              <a:t>đẩy</a:t>
            </a:r>
            <a:r>
              <a:rPr lang="en-US" sz="1800" b="1" dirty="0"/>
              <a:t> </a:t>
            </a:r>
            <a:r>
              <a:rPr lang="en-US" sz="1800" b="1" dirty="0" err="1"/>
              <a:t>văn</a:t>
            </a:r>
            <a:r>
              <a:rPr lang="en-US" sz="1800" b="1" dirty="0"/>
              <a:t> </a:t>
            </a:r>
            <a:r>
              <a:rPr lang="en-US" sz="1800" b="1" dirty="0" err="1"/>
              <a:t>hóa</a:t>
            </a:r>
            <a:r>
              <a:rPr lang="en-US" sz="1800" b="1" dirty="0"/>
              <a:t> </a:t>
            </a:r>
            <a:r>
              <a:rPr lang="en-US" sz="1800" b="1" dirty="0" err="1"/>
              <a:t>tiết</a:t>
            </a:r>
            <a:r>
              <a:rPr lang="en-US" sz="1800" b="1" dirty="0"/>
              <a:t> </a:t>
            </a:r>
            <a:r>
              <a:rPr lang="en-US" sz="1800" b="1" dirty="0" err="1"/>
              <a:t>kiệm</a:t>
            </a:r>
            <a:r>
              <a:rPr lang="en-US" sz="1800" b="1" dirty="0"/>
              <a:t> </a:t>
            </a:r>
            <a:r>
              <a:rPr lang="en-US" sz="1800" b="1" dirty="0" err="1"/>
              <a:t>năng</a:t>
            </a:r>
            <a:r>
              <a:rPr lang="en-US" sz="1800" b="1" dirty="0"/>
              <a:t> </a:t>
            </a:r>
            <a:r>
              <a:rPr lang="en-US" sz="1800" b="1" dirty="0" err="1"/>
              <a:t>lượng</a:t>
            </a:r>
            <a:r>
              <a:rPr lang="en-US" sz="1800" b="1" dirty="0"/>
              <a:t>:</a:t>
            </a:r>
            <a:r>
              <a:rPr lang="en-US" sz="1800" dirty="0"/>
              <a:t> </a:t>
            </a:r>
            <a:r>
              <a:rPr lang="vi-VN" sz="1800" dirty="0"/>
              <a:t>Sáng kiến này đã nâng cao nhận thức của nhân viên về việc sử dụng năng lượng, khuyến khích các hành vi phù hợp với các mục tiêu phát triển bền vững của công ty.</a:t>
            </a:r>
            <a:endParaRPr lang="en-US" sz="1800" dirty="0"/>
          </a:p>
        </p:txBody>
      </p:sp>
      <p:sp>
        <p:nvSpPr>
          <p:cNvPr id="9" name="TextBox 8">
            <a:extLst>
              <a:ext uri="{FF2B5EF4-FFF2-40B4-BE49-F238E27FC236}">
                <a16:creationId xmlns:a16="http://schemas.microsoft.com/office/drawing/2014/main" id="{AEB16CB0-A918-C2D6-F77D-F339CCFC57CF}"/>
              </a:ext>
            </a:extLst>
          </p:cNvPr>
          <p:cNvSpPr txBox="1"/>
          <p:nvPr/>
        </p:nvSpPr>
        <p:spPr>
          <a:xfrm>
            <a:off x="8965111" y="6790538"/>
            <a:ext cx="3497580" cy="307777"/>
          </a:xfrm>
          <a:prstGeom prst="rect">
            <a:avLst/>
          </a:prstGeom>
          <a:noFill/>
        </p:spPr>
        <p:txBody>
          <a:bodyPr wrap="square">
            <a:spAutoFit/>
          </a:bodyPr>
          <a:lstStyle/>
          <a:p>
            <a:r>
              <a:rPr lang="en-US" sz="1400">
                <a:hlinkClick r:id="rId3"/>
              </a:rPr>
              <a:t>Nguồn: </a:t>
            </a:r>
            <a:r>
              <a:rPr lang="en-US" sz="1400" dirty="0">
                <a:hlinkClick r:id="rId3"/>
              </a:rPr>
              <a:t>rs-industria.com</a:t>
            </a:r>
            <a:endParaRPr lang="en-VN" sz="1400" dirty="0"/>
          </a:p>
        </p:txBody>
      </p:sp>
      <p:sp>
        <p:nvSpPr>
          <p:cNvPr id="8" name="Title 1">
            <a:extLst>
              <a:ext uri="{FF2B5EF4-FFF2-40B4-BE49-F238E27FC236}">
                <a16:creationId xmlns:a16="http://schemas.microsoft.com/office/drawing/2014/main" id="{CB06F5DD-9336-F157-DBBD-E9F98DFAD133}"/>
              </a:ext>
            </a:extLst>
          </p:cNvPr>
          <p:cNvSpPr>
            <a:spLocks noGrp="1"/>
          </p:cNvSpPr>
          <p:nvPr>
            <p:ph type="title" idx="4294967295"/>
          </p:nvPr>
        </p:nvSpPr>
        <p:spPr>
          <a:xfrm>
            <a:off x="604158" y="948121"/>
            <a:ext cx="10821212" cy="654050"/>
          </a:xfrm>
        </p:spPr>
        <p:txBody>
          <a:bodyPr>
            <a:normAutofit/>
          </a:bodyPr>
          <a:lstStyle/>
          <a:p>
            <a:pPr algn="ctr"/>
            <a:r>
              <a:rPr lang="en-US" sz="2400" dirty="0">
                <a:solidFill>
                  <a:schemeClr val="accent1">
                    <a:lumMod val="50000"/>
                  </a:schemeClr>
                </a:solidFill>
                <a:latin typeface="+mn-lt"/>
              </a:rPr>
              <a:t>Giải pháp tiết kiệm năng lượng ngành chế biến hải sản trên thế giới</a:t>
            </a:r>
            <a:endParaRPr sz="2400" dirty="0">
              <a:solidFill>
                <a:schemeClr val="accent1">
                  <a:lumMod val="50000"/>
                </a:schemeClr>
              </a:solidFill>
              <a:latin typeface="+mn-lt"/>
            </a:endParaRPr>
          </a:p>
        </p:txBody>
      </p:sp>
    </p:spTree>
    <p:extLst>
      <p:ext uri="{BB962C8B-B14F-4D97-AF65-F5344CB8AC3E}">
        <p14:creationId xmlns:p14="http://schemas.microsoft.com/office/powerpoint/2010/main" val="274426926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C77F69-44DD-3350-F892-7A65D25DCE6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3572E2E-2F30-6A7F-E446-43F2D23A753D}"/>
              </a:ext>
            </a:extLst>
          </p:cNvPr>
          <p:cNvSpPr txBox="1"/>
          <p:nvPr/>
        </p:nvSpPr>
        <p:spPr>
          <a:xfrm>
            <a:off x="647838" y="1954237"/>
            <a:ext cx="10896323" cy="2949525"/>
          </a:xfrm>
          <a:prstGeom prst="rect">
            <a:avLst/>
          </a:prstGeom>
          <a:noFill/>
        </p:spPr>
        <p:txBody>
          <a:bodyPr wrap="square">
            <a:spAutoFit/>
          </a:bodyPr>
          <a:lstStyle/>
          <a:p>
            <a:pPr lvl="0" algn="just" eaLnBrk="0" fontAlgn="base" hangingPunct="0">
              <a:lnSpc>
                <a:spcPct val="150000"/>
              </a:lnSpc>
              <a:spcBef>
                <a:spcPct val="0"/>
              </a:spcBef>
              <a:spcAft>
                <a:spcPct val="0"/>
              </a:spcAft>
              <a:buClrTx/>
            </a:pPr>
            <a:r>
              <a:rPr lang="en-US" altLang="en-US" sz="1800" dirty="0">
                <a:solidFill>
                  <a:schemeClr val="tx1"/>
                </a:solidFill>
                <a:latin typeface="Arial" panose="020B0604020202020204" pitchFamily="34" charset="0"/>
              </a:rPr>
              <a:t>1. </a:t>
            </a:r>
            <a:r>
              <a:rPr lang="vi-VN" altLang="en-US" sz="1800" dirty="0">
                <a:solidFill>
                  <a:schemeClr val="tx1"/>
                </a:solidFill>
                <a:latin typeface="Arial" panose="020B0604020202020204" pitchFamily="34" charset="0"/>
              </a:rPr>
              <a:t>Loại chất làm lạnh nào đang được sử dụng trong hệ thống kho lạnh và cấp đông? Nó có còn phù hợp về hiệu quả và môi trườ</a:t>
            </a:r>
            <a:r>
              <a:rPr lang="vi-VN" altLang="en-US" sz="1800" dirty="0">
                <a:solidFill>
                  <a:schemeClr val="tx1"/>
                </a:solidFill>
                <a:latin typeface="Noto Sans Symbols"/>
              </a:rPr>
              <a:t>n</a:t>
            </a:r>
            <a:r>
              <a:rPr lang="vi-VN" altLang="en-US" sz="1800" dirty="0">
                <a:solidFill>
                  <a:schemeClr val="tx1"/>
                </a:solidFill>
                <a:latin typeface="Arial" panose="020B0604020202020204" pitchFamily="34" charset="0"/>
              </a:rPr>
              <a:t>g không?
2. Có phương pháp </a:t>
            </a:r>
            <a:r>
              <a:rPr lang="vi-VN" altLang="en-US" sz="1800" b="1" dirty="0">
                <a:solidFill>
                  <a:schemeClr val="tx1"/>
                </a:solidFill>
                <a:latin typeface="Arial" panose="020B0604020202020204" pitchFamily="34" charset="0"/>
              </a:rPr>
              <a:t>thu hồi nhiệt thải </a:t>
            </a:r>
            <a:r>
              <a:rPr lang="vi-VN" altLang="en-US" sz="1800" dirty="0">
                <a:solidFill>
                  <a:schemeClr val="tx1"/>
                </a:solidFill>
                <a:latin typeface="Arial" panose="020B0604020202020204" pitchFamily="34" charset="0"/>
              </a:rPr>
              <a:t>từ máy nén để sử dụng trong các bước như rửa cá và đun sôi nước không?
3. Đã thực hiện bảo dưỡng thường xuyên và kiểm tra tổn thất lạnh qua cửa, miếng đệm và vỏ bảng điều khiển chưa?
4. Biện pháp nào chúng tôi xác định ở đây có thể áp dụng cho các cơ sở của bạn</a:t>
            </a:r>
            <a:r>
              <a:rPr lang="en-VN" sz="1800" dirty="0"/>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Title 1">
            <a:extLst>
              <a:ext uri="{FF2B5EF4-FFF2-40B4-BE49-F238E27FC236}">
                <a16:creationId xmlns:a16="http://schemas.microsoft.com/office/drawing/2014/main" id="{FE6789CE-92A0-6A56-6ABE-3F2B779B6A13}"/>
              </a:ext>
            </a:extLst>
          </p:cNvPr>
          <p:cNvSpPr>
            <a:spLocks noGrp="1"/>
          </p:cNvSpPr>
          <p:nvPr>
            <p:ph type="title" idx="4294967295"/>
          </p:nvPr>
        </p:nvSpPr>
        <p:spPr>
          <a:xfrm>
            <a:off x="484415" y="1081967"/>
            <a:ext cx="10821212" cy="654050"/>
          </a:xfrm>
        </p:spPr>
        <p:txBody>
          <a:bodyPr>
            <a:normAutofit/>
          </a:bodyPr>
          <a:lstStyle/>
          <a:p>
            <a:pPr algn="ctr"/>
            <a:r>
              <a:rPr lang="en-US" sz="2400" dirty="0">
                <a:solidFill>
                  <a:schemeClr val="accent1">
                    <a:lumMod val="50000"/>
                  </a:schemeClr>
                </a:solidFill>
                <a:latin typeface="+mn-lt"/>
              </a:rPr>
              <a:t>Thảo </a:t>
            </a:r>
            <a:r>
              <a:rPr lang="en-US" sz="2400" dirty="0" err="1">
                <a:solidFill>
                  <a:schemeClr val="accent1">
                    <a:lumMod val="50000"/>
                  </a:schemeClr>
                </a:solidFill>
                <a:latin typeface="+mn-lt"/>
              </a:rPr>
              <a:t>luận</a:t>
            </a:r>
            <a:endParaRPr sz="2400" dirty="0">
              <a:solidFill>
                <a:schemeClr val="accent1">
                  <a:lumMod val="50000"/>
                </a:schemeClr>
              </a:solidFill>
              <a:latin typeface="+mn-lt"/>
            </a:endParaRPr>
          </a:p>
        </p:txBody>
      </p:sp>
    </p:spTree>
    <p:extLst>
      <p:ext uri="{BB962C8B-B14F-4D97-AF65-F5344CB8AC3E}">
        <p14:creationId xmlns:p14="http://schemas.microsoft.com/office/powerpoint/2010/main" val="257502376"/>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CẢM ƠN</a:t>
            </a:r>
          </a:p>
        </p:txBody>
      </p:sp>
    </p:spTree>
    <p:extLst>
      <p:ext uri="{BB962C8B-B14F-4D97-AF65-F5344CB8AC3E}">
        <p14:creationId xmlns:p14="http://schemas.microsoft.com/office/powerpoint/2010/main" val="2935661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idx="4294967295"/>
          </p:nvPr>
        </p:nvSpPr>
        <p:spPr>
          <a:xfrm>
            <a:off x="-405478" y="1013683"/>
            <a:ext cx="12192000" cy="654050"/>
          </a:xfrm>
        </p:spPr>
        <p:txBody>
          <a:bodyPr>
            <a:normAutofit/>
          </a:bodyPr>
          <a:lstStyle/>
          <a:p>
            <a:pPr algn="ctr"/>
            <a:r>
              <a:rPr lang="en-US" dirty="0">
                <a:solidFill>
                  <a:schemeClr val="accent1">
                    <a:lumMod val="50000"/>
                  </a:schemeClr>
                </a:solidFill>
                <a:latin typeface="+mn-lt"/>
              </a:rPr>
              <a:t>MỤC TIÊU</a:t>
            </a:r>
            <a:endParaRPr lang="en-VN" dirty="0">
              <a:solidFill>
                <a:schemeClr val="accent1">
                  <a:lumMod val="50000"/>
                </a:schemeClr>
              </a:solidFill>
              <a:latin typeface="+mn-lt"/>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25436"/>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vi-VN" sz="2000" dirty="0">
                  <a:solidFill>
                    <a:srgbClr val="0070C0"/>
                  </a:solidFill>
                  <a:latin typeface="Arial" panose="020B0604020202020204" pitchFamily="34" charset="0"/>
                  <a:cs typeface="Arial" panose="020B0604020202020204" pitchFamily="34" charset="0"/>
                </a:rPr>
                <a:t>Hiểu được thực trạng và tiềm năng tiết kiệm năng lượng tại Việt Nam</a:t>
              </a:r>
              <a:endParaRPr lang="en-US" sz="2000" dirty="0">
                <a:solidFill>
                  <a:srgbClr val="0070C0"/>
                </a:solidFil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 name="Group 11">
            <a:extLst>
              <a:ext uri="{FF2B5EF4-FFF2-40B4-BE49-F238E27FC236}">
                <a16:creationId xmlns:a16="http://schemas.microsoft.com/office/drawing/2014/main" id="{5E5214C8-9021-D548-AD14-3362A7162DA1}"/>
              </a:ext>
            </a:extLst>
          </p:cNvPr>
          <p:cNvGrpSpPr/>
          <p:nvPr/>
        </p:nvGrpSpPr>
        <p:grpSpPr>
          <a:xfrm>
            <a:off x="634078" y="3429000"/>
            <a:ext cx="5692980" cy="1281797"/>
            <a:chOff x="810619" y="2961957"/>
            <a:chExt cx="5692980" cy="1281797"/>
          </a:xfrm>
        </p:grpSpPr>
        <p:sp>
          <p:nvSpPr>
            <p:cNvPr id="13" name="Title 20">
              <a:extLst>
                <a:ext uri="{FF2B5EF4-FFF2-40B4-BE49-F238E27FC236}">
                  <a16:creationId xmlns:a16="http://schemas.microsoft.com/office/drawing/2014/main" id="{F3BCAF8B-4770-7196-A6B6-6496D92B6C11}"/>
                </a:ext>
              </a:extLst>
            </p:cNvPr>
            <p:cNvSpPr txBox="1">
              <a:spLocks/>
            </p:cNvSpPr>
            <p:nvPr/>
          </p:nvSpPr>
          <p:spPr>
            <a:xfrm>
              <a:off x="1742153" y="2961957"/>
              <a:ext cx="4761446" cy="128179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vi-VN" sz="2000">
                  <a:solidFill>
                    <a:srgbClr val="0070C0"/>
                  </a:solidFill>
                  <a:latin typeface="Arial" panose="020B0604020202020204" pitchFamily="34" charset="0"/>
                  <a:cs typeface="Arial" panose="020B0604020202020204" pitchFamily="34" charset="0"/>
                </a:rPr>
                <a:t>Hiểu được thực trạng và tiềm năng tiết kiệm năng lượng trong ngành nhựa tại Việt Nam</a:t>
              </a:r>
              <a:endParaRPr lang="en-US" sz="2000" dirty="0">
                <a:solidFill>
                  <a:srgbClr val="0070C0"/>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8FDE383F-327A-766A-40DE-0DAD99F1FDEA}"/>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oup 14">
              <a:extLst>
                <a:ext uri="{FF2B5EF4-FFF2-40B4-BE49-F238E27FC236}">
                  <a16:creationId xmlns:a16="http://schemas.microsoft.com/office/drawing/2014/main" id="{CA736130-0E69-4375-DF7D-8F1BE74A5EAF}"/>
                </a:ext>
              </a:extLst>
            </p:cNvPr>
            <p:cNvGrpSpPr/>
            <p:nvPr/>
          </p:nvGrpSpPr>
          <p:grpSpPr>
            <a:xfrm>
              <a:off x="1057577" y="3461550"/>
              <a:ext cx="317604" cy="462663"/>
              <a:chOff x="3299397" y="1943557"/>
              <a:chExt cx="274604" cy="400024"/>
            </a:xfrm>
            <a:solidFill>
              <a:schemeClr val="accent2"/>
            </a:solidFill>
          </p:grpSpPr>
          <p:sp>
            <p:nvSpPr>
              <p:cNvPr id="16" name="Freeform 114">
                <a:extLst>
                  <a:ext uri="{FF2B5EF4-FFF2-40B4-BE49-F238E27FC236}">
                    <a16:creationId xmlns:a16="http://schemas.microsoft.com/office/drawing/2014/main" id="{D4F3D8E4-D185-DC17-9F00-7E1A1F92B770}"/>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5">
                <a:extLst>
                  <a:ext uri="{FF2B5EF4-FFF2-40B4-BE49-F238E27FC236}">
                    <a16:creationId xmlns:a16="http://schemas.microsoft.com/office/drawing/2014/main" id="{3F5C1876-F8F6-CC62-C9E5-B1D64FD2E259}"/>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3" name="Picture 2" descr="A person in a yellow helmet standing next to a large machine&#10;&#10;AI-generated content may be incorrect.">
            <a:extLst>
              <a:ext uri="{FF2B5EF4-FFF2-40B4-BE49-F238E27FC236}">
                <a16:creationId xmlns:a16="http://schemas.microsoft.com/office/drawing/2014/main" id="{E22EE995-9E25-E297-0794-8A681500ABC1}"/>
              </a:ext>
            </a:extLst>
          </p:cNvPr>
          <p:cNvPicPr>
            <a:picLocks noChangeAspect="1"/>
          </p:cNvPicPr>
          <p:nvPr/>
        </p:nvPicPr>
        <p:blipFill>
          <a:blip r:embed="rId2"/>
          <a:stretch>
            <a:fillRect/>
          </a:stretch>
        </p:blipFill>
        <p:spPr>
          <a:xfrm>
            <a:off x="6953866" y="1760518"/>
            <a:ext cx="4604056" cy="4114800"/>
          </a:xfrm>
          <a:prstGeom prst="rect">
            <a:avLst/>
          </a:prstGeom>
        </p:spPr>
      </p:pic>
    </p:spTree>
    <p:extLst>
      <p:ext uri="{BB962C8B-B14F-4D97-AF65-F5344CB8AC3E}">
        <p14:creationId xmlns:p14="http://schemas.microsoft.com/office/powerpoint/2010/main" val="3865439554"/>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idx="4294967295"/>
          </p:nvPr>
        </p:nvSpPr>
        <p:spPr>
          <a:xfrm>
            <a:off x="408269" y="963492"/>
            <a:ext cx="10524067" cy="654050"/>
          </a:xfrm>
        </p:spPr>
        <p:txBody>
          <a:bodyPr/>
          <a:lstStyle/>
          <a:p>
            <a:pPr algn="ctr"/>
            <a:r>
              <a:rPr lang="en-US" dirty="0">
                <a:solidFill>
                  <a:schemeClr val="accent1">
                    <a:lumMod val="50000"/>
                  </a:schemeClr>
                </a:solidFill>
                <a:latin typeface="+mn-lt"/>
              </a:rPr>
              <a:t>Thảo luận</a:t>
            </a:r>
            <a:endParaRPr lang="en-VN"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4294967295"/>
          </p:nvPr>
        </p:nvSpPr>
        <p:spPr>
          <a:xfrm>
            <a:off x="609600" y="1536633"/>
            <a:ext cx="10972800" cy="4772800"/>
          </a:xfrm>
        </p:spPr>
        <p:txBody>
          <a:bodyPr/>
          <a:lstStyle/>
          <a:p>
            <a:pPr marL="139700" indent="0">
              <a:buNone/>
            </a:pPr>
            <a:r>
              <a:rPr lang="vi-VN" b="1" dirty="0"/>
              <a:t>Chia lớp thành 4 nhóm</a:t>
            </a:r>
          </a:p>
          <a:p>
            <a:pPr marL="139700" indent="0">
              <a:buNone/>
            </a:pPr>
            <a:endParaRPr lang="vi-VN" b="1" dirty="0"/>
          </a:p>
          <a:p>
            <a:pPr marL="139700" indent="0">
              <a:buNone/>
            </a:pPr>
            <a:r>
              <a:rPr lang="vi-VN" b="1" dirty="0"/>
              <a:t>Thảo luận trong 15 phút</a:t>
            </a:r>
          </a:p>
          <a:p>
            <a:pPr marL="139700" indent="0">
              <a:buNone/>
            </a:pPr>
            <a:endParaRPr lang="vi-VN" b="1" dirty="0"/>
          </a:p>
          <a:p>
            <a:pPr>
              <a:buFont typeface="Arial" panose="020B0604020202020204" pitchFamily="34" charset="0"/>
              <a:buChar char="•"/>
            </a:pPr>
            <a:r>
              <a:rPr lang="vi-VN" dirty="0"/>
              <a:t>Theo bạn, lĩnh vực nào sử dụng nhiều năng lượng nhất ở Việt Nam?</a:t>
            </a:r>
          </a:p>
          <a:p>
            <a:pPr>
              <a:buFont typeface="Arial" panose="020B0604020202020204" pitchFamily="34" charset="0"/>
              <a:buChar char="•"/>
            </a:pPr>
            <a:endParaRPr lang="vi-VN" dirty="0"/>
          </a:p>
          <a:p>
            <a:pPr>
              <a:buFont typeface="Arial" panose="020B0604020202020204" pitchFamily="34" charset="0"/>
              <a:buChar char="•"/>
            </a:pPr>
            <a:r>
              <a:rPr lang="vi-VN" dirty="0"/>
              <a:t>Xác định các đối tượng sử dụng năng lượng trong ngành </a:t>
            </a:r>
            <a:r>
              <a:rPr lang="en-US" dirty="0"/>
              <a:t>chế biến thủy sản</a:t>
            </a:r>
            <a:r>
              <a:rPr lang="vi-VN" dirty="0"/>
              <a:t>?</a:t>
            </a:r>
          </a:p>
          <a:p>
            <a:pPr>
              <a:buFont typeface="Arial" panose="020B0604020202020204" pitchFamily="34" charset="0"/>
              <a:buChar char="•"/>
            </a:pPr>
            <a:endParaRPr lang="vi-VN" dirty="0"/>
          </a:p>
          <a:p>
            <a:pPr>
              <a:buFont typeface="Arial" panose="020B0604020202020204" pitchFamily="34" charset="0"/>
              <a:buChar char="•"/>
            </a:pPr>
            <a:r>
              <a:rPr lang="vi-VN" dirty="0"/>
              <a:t>Công ty của bạn chủ yếu sử dụng nguồn năng lượng nào?</a:t>
            </a:r>
          </a:p>
          <a:p>
            <a:pPr>
              <a:buFont typeface="Arial" panose="020B0604020202020204" pitchFamily="34" charset="0"/>
              <a:buChar char="•"/>
            </a:pPr>
            <a:endParaRPr lang="vi-VN" dirty="0"/>
          </a:p>
          <a:p>
            <a:pPr>
              <a:buFont typeface="Arial" panose="020B0604020202020204" pitchFamily="34" charset="0"/>
              <a:buChar char="•"/>
            </a:pPr>
            <a:r>
              <a:rPr lang="vi-VN" dirty="0"/>
              <a:t>Tiềm năng tiết kiệm năng lượng (</a:t>
            </a:r>
            <a:r>
              <a:rPr lang="en-US" dirty="0"/>
              <a:t>TKNL</a:t>
            </a:r>
            <a:r>
              <a:rPr lang="vi-VN" dirty="0"/>
              <a:t>) của công ty bạn là gì?</a:t>
            </a:r>
          </a:p>
          <a:p>
            <a:pPr marL="139700" indent="0">
              <a:buNone/>
            </a:pPr>
            <a:endParaRPr lang="vi-VN" b="1" dirty="0"/>
          </a:p>
          <a:p>
            <a:pPr marL="139700" indent="0">
              <a:buNone/>
            </a:pPr>
            <a:r>
              <a:rPr lang="en-US" b="1" dirty="0"/>
              <a:t>T</a:t>
            </a:r>
            <a:r>
              <a:rPr lang="vi-VN" b="1" dirty="0"/>
              <a:t>huyết trình trong 5 phút</a:t>
            </a:r>
            <a:endParaRPr lang="en-VN" dirty="0"/>
          </a:p>
        </p:txBody>
      </p:sp>
    </p:spTree>
    <p:extLst>
      <p:ext uri="{BB962C8B-B14F-4D97-AF65-F5344CB8AC3E}">
        <p14:creationId xmlns:p14="http://schemas.microsoft.com/office/powerpoint/2010/main" val="9335683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idx="4294967295"/>
          </p:nvPr>
        </p:nvSpPr>
        <p:spPr>
          <a:xfrm>
            <a:off x="415600" y="993984"/>
            <a:ext cx="10972800" cy="701433"/>
          </a:xfrm>
        </p:spPr>
        <p:txBody>
          <a:bodyPr>
            <a:normAutofit/>
          </a:bodyPr>
          <a:lstStyle/>
          <a:p>
            <a:pPr algn="ctr"/>
            <a:r>
              <a:rPr lang="vi-VN" dirty="0">
                <a:solidFill>
                  <a:schemeClr val="accent1">
                    <a:lumMod val="50000"/>
                  </a:schemeClr>
                </a:solidFill>
                <a:latin typeface="Arial" panose="020B0604020202020204" pitchFamily="34" charset="0"/>
              </a:rPr>
              <a:t>Đặc điểm tiêu thụ NL trong công nghiệp ở VN</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4294967295"/>
          </p:nvPr>
        </p:nvSpPr>
        <p:spPr>
          <a:xfrm>
            <a:off x="415600" y="1562281"/>
            <a:ext cx="11360800" cy="5052852"/>
          </a:xfrm>
        </p:spPr>
        <p:txBody>
          <a:bodyPr>
            <a:normAutofit lnSpcReduction="10000"/>
          </a:bodyPr>
          <a:lstStyle/>
          <a:p>
            <a:pPr marL="457200" lvl="0" indent="-317500" algn="l" rtl="0">
              <a:lnSpc>
                <a:spcPct val="150000"/>
              </a:lnSpc>
              <a:spcBef>
                <a:spcPts val="0"/>
              </a:spcBef>
              <a:spcAft>
                <a:spcPts val="0"/>
              </a:spcAft>
              <a:buSzPts val="1400"/>
              <a:buFont typeface="Noto Sans Symbols"/>
              <a:buChar char="❖"/>
            </a:pPr>
            <a:r>
              <a:rPr lang="vi-VN" sz="1800" dirty="0"/>
              <a:t>Công nghiệp là lĩnh vực tiêu thụ Năng lượng hàng đầu ở Việt Nam tính theo tiêu thụ điện và tiêu thụ năng lượng cuối cùng</a:t>
            </a:r>
          </a:p>
          <a:p>
            <a:pPr marL="457200" lvl="0" indent="-317500" algn="l" rtl="0">
              <a:lnSpc>
                <a:spcPct val="150000"/>
              </a:lnSpc>
              <a:spcBef>
                <a:spcPts val="0"/>
              </a:spcBef>
              <a:spcAft>
                <a:spcPts val="0"/>
              </a:spcAft>
              <a:buSzPts val="1400"/>
              <a:buFont typeface="Noto Sans Symbols"/>
              <a:buChar char="❖"/>
            </a:pPr>
            <a:r>
              <a:rPr lang="vi-VN" sz="1800" dirty="0"/>
              <a:t>Việt Nam hiện có </a:t>
            </a:r>
            <a:r>
              <a:rPr lang="vi-VN" sz="1800" dirty="0">
                <a:solidFill>
                  <a:srgbClr val="C00000"/>
                </a:solidFill>
              </a:rPr>
              <a:t>3.491</a:t>
            </a:r>
            <a:r>
              <a:rPr lang="vi-VN" sz="1800" dirty="0">
                <a:solidFill>
                  <a:srgbClr val="FF0000"/>
                </a:solidFill>
              </a:rPr>
              <a:t> </a:t>
            </a:r>
            <a:r>
              <a:rPr lang="vi-VN" sz="1800" dirty="0">
                <a:solidFill>
                  <a:schemeClr val="tx1"/>
                </a:solidFill>
              </a:rPr>
              <a:t>(năm 2023) cơ </a:t>
            </a:r>
            <a:r>
              <a:rPr lang="vi-VN" sz="1800" dirty="0"/>
              <a:t>sở sử dụng năng lượng trọng điểm (DEUs) tổng tiêu thụ năng lượng khoảng </a:t>
            </a:r>
            <a:r>
              <a:rPr lang="vi-VN" sz="1800" dirty="0">
                <a:solidFill>
                  <a:srgbClr val="C00000"/>
                </a:solidFill>
              </a:rPr>
              <a:t>40.586.299</a:t>
            </a:r>
            <a:r>
              <a:rPr lang="vi-VN" sz="1800" dirty="0"/>
              <a:t> TOE. Trong đó DEUs thuộc ngành công nghiệp chiếm phần lớn và có </a:t>
            </a:r>
            <a:r>
              <a:rPr lang="vi-VN" sz="1800" dirty="0">
                <a:solidFill>
                  <a:srgbClr val="FF0000"/>
                </a:solidFill>
              </a:rPr>
              <a:t>2.864 </a:t>
            </a:r>
            <a:r>
              <a:rPr lang="vi-VN" sz="1800" dirty="0"/>
              <a:t>cơ sở và tổng tiêu thụ khoảng</a:t>
            </a:r>
            <a:r>
              <a:rPr lang="vi-VN" sz="1800" dirty="0">
                <a:solidFill>
                  <a:srgbClr val="FF0000"/>
                </a:solidFill>
              </a:rPr>
              <a:t> </a:t>
            </a:r>
            <a:r>
              <a:rPr lang="vi-VN" sz="1800" dirty="0">
                <a:solidFill>
                  <a:srgbClr val="C00000"/>
                </a:solidFill>
              </a:rPr>
              <a:t>39.583.611</a:t>
            </a:r>
            <a:r>
              <a:rPr lang="vi-VN" sz="1800" dirty="0"/>
              <a:t> TOE (97.5% trên tổng các DEU). Công nghiệp Việt Nam có ưu thế rất lớn về TKNL</a:t>
            </a:r>
            <a:r>
              <a:rPr lang="en-US" sz="1800" dirty="0"/>
              <a:t>.</a:t>
            </a:r>
          </a:p>
          <a:p>
            <a:pPr lvl="0">
              <a:lnSpc>
                <a:spcPct val="150000"/>
              </a:lnSpc>
              <a:buFont typeface="Noto Sans Symbols"/>
              <a:buChar char="❖"/>
            </a:pPr>
            <a:r>
              <a:rPr lang="en-US" sz="1800" dirty="0"/>
              <a:t>Trong đó, ngành thủy sản có 80-90 DEU, chiếm 3,14% tổng số DEU</a:t>
            </a:r>
          </a:p>
          <a:p>
            <a:pPr lvl="0">
              <a:lnSpc>
                <a:spcPct val="150000"/>
              </a:lnSpc>
              <a:buFont typeface="Noto Sans Symbols"/>
              <a:buChar char="❖"/>
            </a:pPr>
            <a:r>
              <a:rPr lang="vi-VN" sz="1800" dirty="0"/>
              <a:t>Đến năm 2025, Việt Nam </a:t>
            </a:r>
            <a:r>
              <a:rPr lang="en-US" sz="1800" dirty="0" err="1"/>
              <a:t>yêu</a:t>
            </a:r>
            <a:r>
              <a:rPr lang="en-US" sz="1800" dirty="0"/>
              <a:t> </a:t>
            </a:r>
            <a:r>
              <a:rPr lang="en-US" sz="1800" dirty="0" err="1"/>
              <a:t>cầu</a:t>
            </a:r>
            <a:r>
              <a:rPr lang="vi-VN" sz="1800" dirty="0"/>
              <a:t> 100% doanh nghiệp trọng điểm phải áp dụng hệ thống quản lý năng lượng theo quy định theo quyết định 280/Q Đ TTG của </a:t>
            </a:r>
            <a:r>
              <a:rPr lang="en-US" sz="1800" dirty="0"/>
              <a:t>T</a:t>
            </a:r>
            <a:r>
              <a:rPr lang="vi-VN" sz="1800" dirty="0"/>
              <a:t>hủ </a:t>
            </a:r>
            <a:r>
              <a:rPr lang="en-US" sz="1800" dirty="0"/>
              <a:t>T</a:t>
            </a:r>
            <a:r>
              <a:rPr lang="vi-VN" sz="1800" dirty="0"/>
              <a:t>ướng </a:t>
            </a:r>
            <a:r>
              <a:rPr lang="en-US" sz="1800" dirty="0"/>
              <a:t>C</a:t>
            </a:r>
            <a:r>
              <a:rPr lang="vi-VN" sz="1800" dirty="0"/>
              <a:t>hính </a:t>
            </a:r>
            <a:r>
              <a:rPr lang="en-US" sz="1800" dirty="0"/>
              <a:t>P</a:t>
            </a:r>
            <a:r>
              <a:rPr lang="vi-VN" sz="1800" dirty="0"/>
              <a:t>hủ về phê duyệt chương trình Quốc gia về sử dụng NLTKHQ giai đoạn 2019 – 2030.</a:t>
            </a:r>
          </a:p>
          <a:p>
            <a:pPr>
              <a:lnSpc>
                <a:spcPct val="150000"/>
              </a:lnSpc>
              <a:buFont typeface="Wingdings" pitchFamily="2" charset="2"/>
              <a:buChar char="v"/>
            </a:pPr>
            <a:r>
              <a:rPr lang="vi-VN" sz="1800" dirty="0"/>
              <a:t>Việc áp dụng hệ thống Quản lý Năng lượng ở Việt Nam còn rất thiếu và yếu. Nhiều doanh nghiệp chỉ thực hiện để đáp ứng khuôn khổ về luật. </a:t>
            </a:r>
          </a:p>
          <a:p>
            <a:pPr>
              <a:lnSpc>
                <a:spcPct val="150000"/>
              </a:lnSpc>
              <a:buFont typeface="Wingdings" pitchFamily="2" charset="2"/>
              <a:buChar char="v"/>
            </a:pPr>
            <a:endParaRPr lang="vi-VN" sz="1800" dirty="0"/>
          </a:p>
          <a:p>
            <a:pPr>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260300220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4"/>
          <p:cNvSpPr txBox="1">
            <a:spLocks noGrp="1"/>
          </p:cNvSpPr>
          <p:nvPr>
            <p:ph type="title" idx="4294967295"/>
          </p:nvPr>
        </p:nvSpPr>
        <p:spPr>
          <a:xfrm>
            <a:off x="693621" y="1046839"/>
            <a:ext cx="10524067" cy="65405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dirty="0">
                <a:solidFill>
                  <a:srgbClr val="327176"/>
                </a:solidFill>
                <a:latin typeface="Arial"/>
                <a:ea typeface="Arial"/>
                <a:cs typeface="Arial"/>
                <a:sym typeface="Arial"/>
              </a:rPr>
              <a:t>Tiêu thụ năng lượng cuối cùng theo ngành ở VN</a:t>
            </a:r>
            <a:endParaRPr dirty="0">
              <a:solidFill>
                <a:srgbClr val="327176"/>
              </a:solidFill>
            </a:endParaRPr>
          </a:p>
        </p:txBody>
      </p:sp>
      <p:sp>
        <p:nvSpPr>
          <p:cNvPr id="443" name="Google Shape;443;p4"/>
          <p:cNvSpPr txBox="1">
            <a:spLocks noGrp="1"/>
          </p:cNvSpPr>
          <p:nvPr>
            <p:ph type="sldNum" idx="12"/>
          </p:nvPr>
        </p:nvSpPr>
        <p:spPr>
          <a:xfrm>
            <a:off x="0" y="0"/>
            <a:ext cx="0" cy="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7</a:t>
            </a:fld>
            <a:endParaRPr sz="1400" b="0" i="0" u="none" strike="noStrike" cap="none">
              <a:solidFill>
                <a:srgbClr val="000000"/>
              </a:solidFill>
              <a:latin typeface="Arial"/>
              <a:ea typeface="Arial"/>
              <a:cs typeface="Arial"/>
              <a:sym typeface="Arial"/>
            </a:endParaRPr>
          </a:p>
        </p:txBody>
      </p:sp>
      <p:graphicFrame>
        <p:nvGraphicFramePr>
          <p:cNvPr id="5" name="Chart 4">
            <a:extLst>
              <a:ext uri="{FF2B5EF4-FFF2-40B4-BE49-F238E27FC236}">
                <a16:creationId xmlns:a16="http://schemas.microsoft.com/office/drawing/2014/main" id="{9F424DB0-D5EF-4784-958D-F3E6C8137E9A}"/>
              </a:ext>
            </a:extLst>
          </p:cNvPr>
          <p:cNvGraphicFramePr>
            <a:graphicFrameLocks/>
          </p:cNvGraphicFramePr>
          <p:nvPr/>
        </p:nvGraphicFramePr>
        <p:xfrm>
          <a:off x="693621" y="1809747"/>
          <a:ext cx="5402379" cy="38210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EBECCC8D-F8D9-4939-9A8A-B0C41E7BB299}"/>
              </a:ext>
            </a:extLst>
          </p:cNvPr>
          <p:cNvGraphicFramePr>
            <a:graphicFrameLocks/>
          </p:cNvGraphicFramePr>
          <p:nvPr/>
        </p:nvGraphicFramePr>
        <p:xfrm>
          <a:off x="6096000" y="1809748"/>
          <a:ext cx="5402379" cy="3821029"/>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idx="4294967295"/>
          </p:nvPr>
        </p:nvSpPr>
        <p:spPr>
          <a:xfrm>
            <a:off x="449035" y="949079"/>
            <a:ext cx="10989129" cy="654050"/>
          </a:xfrm>
        </p:spPr>
        <p:txBody>
          <a:bodyPr>
            <a:noAutofit/>
          </a:bodyPr>
          <a:lstStyle/>
          <a:p>
            <a:pPr algn="ctr"/>
            <a:r>
              <a:rPr lang="vi-VN" dirty="0">
                <a:solidFill>
                  <a:schemeClr val="accent1">
                    <a:lumMod val="50000"/>
                  </a:schemeClr>
                </a:solidFill>
                <a:latin typeface="Arial" panose="020B0604020202020204" pitchFamily="34" charset="0"/>
              </a:rPr>
              <a:t>CƠ SỞ SỬ DỤNG NĂNG LƯỢNG TRỌNG ĐIỂM</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B512A8AF-0AD3-E2B0-287C-0D3AB658E9E5}"/>
              </a:ext>
            </a:extLst>
          </p:cNvPr>
          <p:cNvSpPr txBox="1"/>
          <p:nvPr/>
        </p:nvSpPr>
        <p:spPr>
          <a:xfrm>
            <a:off x="2358992" y="6229154"/>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rPr>
              <a:t>Số lượng CSSD NLTD và năng lượng tiêu thụ tương ứng, giai đoạn 2017-202</a:t>
            </a:r>
            <a:r>
              <a:rPr kumimoji="0" lang="en-US"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rPr>
              <a:t>3</a:t>
            </a:r>
            <a:endPar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extLst>
              <p:ext uri="{D42A27DB-BD31-4B8C-83A1-F6EECF244321}">
                <p14:modId xmlns:p14="http://schemas.microsoft.com/office/powerpoint/2010/main" val="808685524"/>
              </p:ext>
            </p:extLst>
          </p:nvPr>
        </p:nvGraphicFramePr>
        <p:xfrm>
          <a:off x="1799177" y="1773794"/>
          <a:ext cx="8017789" cy="44553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2198092"/>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idx="4294967295"/>
          </p:nvPr>
        </p:nvSpPr>
        <p:spPr>
          <a:xfrm>
            <a:off x="87085" y="685800"/>
            <a:ext cx="12191999" cy="959324"/>
          </a:xfrm>
        </p:spPr>
        <p:txBody>
          <a:bodyPr>
            <a:noAutofit/>
          </a:bodyPr>
          <a:lstStyle/>
          <a:p>
            <a:pPr algn="ctr"/>
            <a:r>
              <a:rPr lang="vi-VN" dirty="0">
                <a:solidFill>
                  <a:schemeClr val="accent1">
                    <a:lumMod val="50000"/>
                  </a:schemeClr>
                </a:solidFill>
                <a:latin typeface="Arial" panose="020B0604020202020204" pitchFamily="34" charset="0"/>
              </a:rPr>
              <a:t>Mục tiêu TKNL cho các ngành </a:t>
            </a:r>
            <a:r>
              <a:rPr lang="en-US" dirty="0">
                <a:solidFill>
                  <a:schemeClr val="accent1">
                    <a:lumMod val="50000"/>
                  </a:schemeClr>
                </a:solidFill>
                <a:latin typeface="Arial" panose="020B0604020202020204" pitchFamily="34" charset="0"/>
              </a:rPr>
              <a:t>c</a:t>
            </a:r>
            <a:r>
              <a:rPr lang="vi-VN" dirty="0">
                <a:solidFill>
                  <a:schemeClr val="accent1">
                    <a:lumMod val="50000"/>
                  </a:schemeClr>
                </a:solidFill>
                <a:latin typeface="Arial" panose="020B0604020202020204" pitchFamily="34" charset="0"/>
              </a:rPr>
              <a:t>ông nghiệp Việt Nam đến năm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1372177580"/>
              </p:ext>
            </p:extLst>
          </p:nvPr>
        </p:nvGraphicFramePr>
        <p:xfrm>
          <a:off x="666205" y="1939993"/>
          <a:ext cx="10859590" cy="4363384"/>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u="none" strike="noStrike" dirty="0" err="1">
                          <a:effectLst/>
                        </a:rPr>
                        <a:t>Các</a:t>
                      </a:r>
                      <a:r>
                        <a:rPr lang="en-US" sz="1800" u="none" strike="noStrike" dirty="0">
                          <a:effectLst/>
                        </a:rPr>
                        <a:t> </a:t>
                      </a:r>
                      <a:r>
                        <a:rPr lang="en-US" sz="1800" u="none" strike="noStrike" dirty="0" err="1">
                          <a:effectLst/>
                        </a:rPr>
                        <a:t>ngành</a:t>
                      </a:r>
                      <a:r>
                        <a:rPr lang="en-US" sz="1800" u="none" strike="noStrike" dirty="0">
                          <a:effectLst/>
                        </a:rPr>
                        <a:t> </a:t>
                      </a:r>
                      <a:r>
                        <a:rPr lang="en-US" sz="1800" u="none" strike="noStrike" dirty="0" err="1">
                          <a:effectLst/>
                        </a:rPr>
                        <a:t>công</a:t>
                      </a:r>
                      <a:r>
                        <a:rPr lang="en-US" sz="1800" u="none" strike="noStrike" dirty="0">
                          <a:effectLst/>
                        </a:rPr>
                        <a:t> </a:t>
                      </a:r>
                      <a:r>
                        <a:rPr lang="en-US" sz="1800" u="none" strike="noStrike" dirty="0" err="1">
                          <a:effectLst/>
                        </a:rPr>
                        <a:t>nghiệp</a:t>
                      </a:r>
                      <a:endParaRPr lang="en-US" sz="1800" b="1" i="0" u="none" strike="noStrike" dirty="0">
                        <a:solidFill>
                          <a:srgbClr val="000000"/>
                        </a:solidFill>
                        <a:effectLst/>
                        <a:latin typeface="Arial" panose="020B0604020202020204" pitchFamily="34" charset="0"/>
                      </a:endParaRPr>
                    </a:p>
                  </a:txBody>
                  <a:tcPr marL="10160" marR="10160" marT="10160" marB="0" anchor="ct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2025</a:t>
                      </a:r>
                      <a:endParaRPr lang="en-US" sz="1800" b="1" i="0" u="none" strike="noStrike" dirty="0">
                        <a:solidFill>
                          <a:srgbClr val="000000"/>
                        </a:solidFill>
                        <a:effectLst/>
                        <a:latin typeface="Arial" panose="020B0604020202020204" pitchFamily="34" charset="0"/>
                      </a:endParaRPr>
                    </a:p>
                  </a:txBody>
                  <a:tcPr marL="10160" marR="10160" marT="10160" marB="0" anchor="b"/>
                </a:tc>
                <a:tc hMerge="1">
                  <a:txBody>
                    <a:bodyPr/>
                    <a:lstStyle/>
                    <a:p>
                      <a:endParaRPr lang="en-US"/>
                    </a:p>
                  </a:txBody>
                  <a:tcP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2030</a:t>
                      </a:r>
                      <a:endParaRPr lang="en-US" sz="1800" b="1" i="0" u="none" strike="noStrike" dirty="0">
                        <a:solidFill>
                          <a:srgbClr val="000000"/>
                        </a:solidFill>
                        <a:effectLst/>
                        <a:latin typeface="Arial" panose="020B060402020202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Từ </a:t>
                      </a:r>
                      <a:endParaRPr lang="en-US" sz="1800" b="1"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Đến</a:t>
                      </a:r>
                      <a:endParaRPr lang="en-US" sz="1800" b="1"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Từ </a:t>
                      </a:r>
                      <a:endParaRPr lang="en-US" sz="1800" b="1"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Đến</a:t>
                      </a:r>
                      <a:endParaRPr lang="en-US" sz="1800" b="1"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thép</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16.5</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hóa</a:t>
                      </a:r>
                      <a:r>
                        <a:rPr lang="en-US" sz="1800" u="none" strike="noStrike" dirty="0">
                          <a:effectLst/>
                        </a:rPr>
                        <a:t> </a:t>
                      </a:r>
                      <a:r>
                        <a:rPr lang="en-US" sz="1800" u="none" strike="noStrike" dirty="0" err="1">
                          <a:effectLst/>
                        </a:rPr>
                        <a:t>chất</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7</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sản</a:t>
                      </a:r>
                      <a:r>
                        <a:rPr lang="en-US" sz="1800" u="none" strike="noStrike" dirty="0">
                          <a:effectLst/>
                        </a:rPr>
                        <a:t> </a:t>
                      </a:r>
                      <a:r>
                        <a:rPr lang="en-US" sz="1800" u="none" strike="noStrike" dirty="0" err="1">
                          <a:effectLst/>
                        </a:rPr>
                        <a:t>xuất</a:t>
                      </a:r>
                      <a:r>
                        <a:rPr lang="en-US" sz="1800" u="none" strike="noStrike" dirty="0">
                          <a:effectLst/>
                        </a:rPr>
                        <a:t> </a:t>
                      </a:r>
                      <a:r>
                        <a:rPr lang="en-US" sz="1800" u="none" strike="noStrike" dirty="0" err="1">
                          <a:effectLst/>
                        </a:rPr>
                        <a:t>nhựa</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22.46</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24.81</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Xi </a:t>
                      </a:r>
                      <a:r>
                        <a:rPr lang="en-US" sz="1800" u="none" strike="noStrike" dirty="0" err="1">
                          <a:effectLst/>
                        </a:rPr>
                        <a:t>măng</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7.5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u="none" strike="noStrike" dirty="0" err="1">
                          <a:effectLst/>
                        </a:rPr>
                        <a:t>Dệt</a:t>
                      </a:r>
                      <a:r>
                        <a:rPr lang="en-US" sz="1800" u="none" strike="noStrike" dirty="0">
                          <a:effectLst/>
                        </a:rPr>
                        <a:t> may</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6.8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1800" u="none" strike="noStrike" dirty="0">
                          <a:effectLst/>
                        </a:rPr>
                        <a:t>Rượu bia nước giải khát (%)</a:t>
                      </a:r>
                      <a:endParaRPr lang="vi-VN"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6.88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4.6</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err="1">
                          <a:effectLst/>
                        </a:rPr>
                        <a:t>Giấy</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15.8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9.9</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3461637109"/>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18128</TotalTime>
  <Words>4126</Words>
  <Application>Microsoft Office PowerPoint</Application>
  <PresentationFormat>Widescreen</PresentationFormat>
  <Paragraphs>321</Paragraphs>
  <Slides>38</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Wingdings</vt:lpstr>
      <vt:lpstr>Courier New</vt:lpstr>
      <vt:lpstr>Noto Sans Symbols</vt:lpstr>
      <vt:lpstr>Roboto</vt:lpstr>
      <vt:lpstr>Fira Sans Extra Condensed</vt:lpstr>
      <vt:lpstr>Arial</vt:lpstr>
      <vt:lpstr>Energy Saving Infographics by Slidesgo</vt:lpstr>
      <vt:lpstr>KHÓA TẬP HUẤN CHO DOANH NGHIỆP CÔNG NGHIỆP</vt:lpstr>
      <vt:lpstr>Nội dung</vt:lpstr>
      <vt:lpstr>PowerPoint Presentation</vt:lpstr>
      <vt:lpstr>MỤC TIÊU</vt:lpstr>
      <vt:lpstr>Thảo luận</vt:lpstr>
      <vt:lpstr>Đặc điểm tiêu thụ NL trong công nghiệp ở VN</vt:lpstr>
      <vt:lpstr>Tiêu thụ năng lượng cuối cùng theo ngành ở VN</vt:lpstr>
      <vt:lpstr>CƠ SỞ SỬ DỤNG NĂNG LƯỢNG TRỌNG ĐIỂM</vt:lpstr>
      <vt:lpstr>Mục tiêu TKNL cho các ngành công nghiệp Việt Nam đến năm 2030</vt:lpstr>
      <vt:lpstr>Bảng so sánh giá điện của Việt Nam với một số quốc gia trên thế giới  (nguồn EVN)</vt:lpstr>
      <vt:lpstr>Tiêu thụ năng lượng cụ thể và tiềm năng tiết kiệm năng lượng</vt:lpstr>
      <vt:lpstr>Thực trạng sử dụng năng lượng trong công nghiệp</vt:lpstr>
      <vt:lpstr>Nguyên nhân tiêu thụ năng lượng cao</vt:lpstr>
      <vt:lpstr>Những thách thức trong quản lý và SDNL</vt:lpstr>
      <vt:lpstr>Xu hướng phát triển bền vững trong công nghiệp</vt:lpstr>
      <vt:lpstr>PowerPoint Presentation</vt:lpstr>
      <vt:lpstr>PowerPoint Presentation</vt:lpstr>
      <vt:lpstr>CƯỜNG ĐỘ NĂNG LƯỢNG TRONG CÁC NGÀNH CÔNG NGHIỆP TRỌNG ĐIỂM TẠI VIỆT NAM</vt:lpstr>
      <vt:lpstr>Định mức tiêu hao năng lượng cho ngành chế biến thủy sản</vt:lpstr>
      <vt:lpstr>TỔNG QUAN VỀ NGÀNH CHẾ BIẾN THỦY SẢN VIỆT NAM</vt:lpstr>
      <vt:lpstr>PowerPoint Presentation</vt:lpstr>
      <vt:lpstr>PowerPoint Presentation</vt:lpstr>
      <vt:lpstr>PowerPoint Presentation</vt:lpstr>
      <vt:lpstr>PowerPoint Presentation</vt:lpstr>
      <vt:lpstr>PowerPoint Presentation</vt:lpstr>
      <vt:lpstr>Giải pháp TKNL trong ngành chế biến thủy sản</vt:lpstr>
      <vt:lpstr>Giải pháp tiết kiệm năng lượng trong ngành chế biến hải sản</vt:lpstr>
      <vt:lpstr>PowerPoint Presentation</vt:lpstr>
      <vt:lpstr>PowerPoint Presentation</vt:lpstr>
      <vt:lpstr>PowerPoint Presentation</vt:lpstr>
      <vt:lpstr>PowerPoint Presentation</vt:lpstr>
      <vt:lpstr>PowerPoint Presentation</vt:lpstr>
      <vt:lpstr>Giải pháp TKNL trong ngành chế biến thủy sản</vt:lpstr>
      <vt:lpstr>PowerPoint Presentation</vt:lpstr>
      <vt:lpstr>Giải pháp tiết kiệm năng lượng ngành chế biến hải sản trên thế giới</vt:lpstr>
      <vt:lpstr>Giải pháp tiết kiệm năng lượng ngành chế biến hải sản trên thế giới</vt:lpstr>
      <vt:lpstr>Thảo luận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cp:lastModifiedBy>Nguyen Thi Thuy Huong</cp:lastModifiedBy>
  <cp:revision>130</cp:revision>
  <dcterms:modified xsi:type="dcterms:W3CDTF">2025-09-30T06:46:20Z</dcterms:modified>
</cp:coreProperties>
</file>